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</p:sldIdLst>
  <p:sldSz cx="7556500" cy="10693400"/>
  <p:notesSz cx="7556500" cy="10693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4D1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20"/>
    <p:restoredTop sz="94692"/>
  </p:normalViewPr>
  <p:slideViewPr>
    <p:cSldViewPr>
      <p:cViewPr>
        <p:scale>
          <a:sx n="126" d="100"/>
          <a:sy n="126" d="100"/>
        </p:scale>
        <p:origin x="326" y="-50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1">
                <a:solidFill>
                  <a:schemeClr val="bg1"/>
                </a:solidFill>
                <a:latin typeface="Coloplast-BoldItalic"/>
                <a:cs typeface="Coloplast-BoldItal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1">
                <a:solidFill>
                  <a:schemeClr val="bg1"/>
                </a:solidFill>
                <a:latin typeface="Coloplast-BoldItalic"/>
                <a:cs typeface="Coloplast-BoldItal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1">
                <a:solidFill>
                  <a:schemeClr val="bg1"/>
                </a:solidFill>
                <a:latin typeface="Coloplast-BoldItalic"/>
                <a:cs typeface="Coloplast-BoldItal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0659" y="743591"/>
            <a:ext cx="6721530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1">
                <a:solidFill>
                  <a:schemeClr val="bg1"/>
                </a:solidFill>
                <a:latin typeface="Coloplast-BoldItalic"/>
                <a:cs typeface="Coloplast-BoldItal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bk object 16"/>
          <p:cNvSpPr/>
          <p:nvPr/>
        </p:nvSpPr>
        <p:spPr>
          <a:xfrm>
            <a:off x="0" y="455764"/>
            <a:ext cx="7560005" cy="13730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17"/>
          <p:cNvSpPr/>
          <p:nvPr/>
        </p:nvSpPr>
        <p:spPr>
          <a:xfrm>
            <a:off x="4306343" y="2239446"/>
            <a:ext cx="2596107" cy="34756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9" name="objec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301412"/>
              </p:ext>
            </p:extLst>
          </p:nvPr>
        </p:nvGraphicFramePr>
        <p:xfrm>
          <a:off x="3281012" y="7431473"/>
          <a:ext cx="3825875" cy="17420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8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5258">
                <a:tc>
                  <a:txBody>
                    <a:bodyPr/>
                    <a:lstStyle/>
                    <a:p>
                      <a:pPr marL="31750">
                        <a:lnSpc>
                          <a:spcPts val="1075"/>
                        </a:lnSpc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Erythema</a:t>
                      </a:r>
                      <a:endParaRPr sz="950" dirty="0">
                        <a:latin typeface="Coloplast"/>
                        <a:cs typeface="Coloplas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ts val="1075"/>
                        </a:lnSpc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Clear of</a:t>
                      </a:r>
                      <a:r>
                        <a:rPr sz="950" spc="1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redness</a:t>
                      </a:r>
                      <a:endParaRPr sz="950" dirty="0">
                        <a:latin typeface="Coloplast"/>
                        <a:cs typeface="Coloplas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ts val="1075"/>
                        </a:lnSpc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Slight</a:t>
                      </a:r>
                      <a:r>
                        <a:rPr sz="950" spc="1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pink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5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Moderate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redness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-1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Servere </a:t>
                      </a:r>
                      <a:r>
                        <a:rPr sz="650" spc="-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(“Fire </a:t>
                      </a:r>
                      <a:r>
                        <a:rPr sz="6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engine </a:t>
                      </a:r>
                      <a:r>
                        <a:rPr sz="650" spc="-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red”)</a:t>
                      </a:r>
                      <a:endParaRPr sz="6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Maceration</a:t>
                      </a:r>
                      <a:endParaRPr sz="950" dirty="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275"/>
                        </a:spcBef>
                        <a:tabLst>
                          <a:tab pos="607060" algn="l"/>
                        </a:tabLst>
                      </a:pPr>
                      <a:r>
                        <a:rPr sz="950" spc="-2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Yes	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No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Itching/burning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275"/>
                        </a:spcBef>
                        <a:tabLst>
                          <a:tab pos="607060" algn="l"/>
                        </a:tabLst>
                      </a:pPr>
                      <a:r>
                        <a:rPr sz="950" spc="-2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Yes	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No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Denudement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275"/>
                        </a:spcBef>
                        <a:tabLst>
                          <a:tab pos="607060" algn="l"/>
                        </a:tabLst>
                      </a:pPr>
                      <a:r>
                        <a:rPr sz="950" spc="-2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Yes	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No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Satellite</a:t>
                      </a:r>
                      <a:r>
                        <a:rPr sz="950" spc="-1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lesions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275"/>
                        </a:spcBef>
                        <a:tabLst>
                          <a:tab pos="607060" algn="l"/>
                        </a:tabLst>
                      </a:pPr>
                      <a:r>
                        <a:rPr sz="950" spc="-2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Yes	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No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59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Odour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No unpleasant 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smell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Minimal </a:t>
                      </a:r>
                      <a:r>
                        <a:rPr sz="6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(barely</a:t>
                      </a:r>
                      <a:r>
                        <a:rPr sz="650" spc="1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6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noticeable)</a:t>
                      </a:r>
                      <a:endParaRPr sz="6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2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ts val="1085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Strong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6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(intolerable)</a:t>
                      </a:r>
                      <a:endParaRPr sz="6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085"/>
                        </a:lnSpc>
                        <a:spcBef>
                          <a:spcPts val="275"/>
                        </a:spcBef>
                      </a:pPr>
                      <a:r>
                        <a:rPr sz="950" spc="-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Moderate </a:t>
                      </a:r>
                      <a:r>
                        <a:rPr sz="650" spc="-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(noticeable, </a:t>
                      </a:r>
                      <a:r>
                        <a:rPr sz="6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but</a:t>
                      </a:r>
                      <a:r>
                        <a:rPr sz="650" spc="-1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650" spc="-1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tolerable)</a:t>
                      </a:r>
                      <a:endParaRPr sz="650" dirty="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3300062" y="7181848"/>
            <a:ext cx="306451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Note what is observed on assessment of the skin, such</a:t>
            </a:r>
            <a:r>
              <a:rPr sz="950" spc="19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as:</a:t>
            </a:r>
            <a:endParaRPr sz="950" dirty="0">
              <a:latin typeface="Coloplast"/>
              <a:cs typeface="Coloplas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04942" y="74353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13042" y="74353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04942" y="76639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13042" y="76639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04942" y="78925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25159" y="78925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04942" y="81211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25159" y="81211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04942" y="83497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25159" y="83497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04942" y="85783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25159" y="85783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04942" y="88069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4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13042" y="88069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4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04942" y="90355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4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13042" y="9035581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4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300064" y="9467850"/>
            <a:ext cx="3840479" cy="4770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27145" algn="l"/>
              </a:tabLst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Other - please</a:t>
            </a:r>
            <a:r>
              <a:rPr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specify</a:t>
            </a:r>
            <a:r>
              <a:rPr sz="950" spc="1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u="sng" dirty="0">
                <a:solidFill>
                  <a:srgbClr val="58595B"/>
                </a:solidFill>
                <a:uFill>
                  <a:solidFill>
                    <a:srgbClr val="58595B"/>
                  </a:solidFill>
                </a:uFill>
                <a:latin typeface="Coloplast"/>
                <a:cs typeface="Coloplast"/>
              </a:rPr>
              <a:t> 	</a:t>
            </a:r>
            <a:endParaRPr lang="da-DK" sz="950" u="sng" dirty="0">
              <a:solidFill>
                <a:srgbClr val="58595B"/>
              </a:solidFill>
              <a:uFill>
                <a:solidFill>
                  <a:srgbClr val="58595B"/>
                </a:solidFill>
              </a:uFill>
              <a:latin typeface="Coloplast"/>
              <a:cs typeface="Coloplas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27145" algn="l"/>
              </a:tabLst>
            </a:pPr>
            <a:endParaRPr lang="da-DK" sz="950" u="sng" dirty="0">
              <a:solidFill>
                <a:srgbClr val="58595B"/>
              </a:solidFill>
              <a:uFill>
                <a:solidFill>
                  <a:srgbClr val="58595B"/>
                </a:solidFill>
              </a:uFill>
              <a:latin typeface="Coloplast"/>
              <a:cs typeface="Coloplas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27145" algn="l"/>
              </a:tabLst>
            </a:pPr>
            <a:r>
              <a:rPr lang="da-DK" sz="950" u="sng" dirty="0">
                <a:solidFill>
                  <a:srgbClr val="58595B"/>
                </a:solidFill>
                <a:uFill>
                  <a:solidFill>
                    <a:srgbClr val="58595B"/>
                  </a:solidFill>
                </a:uFill>
                <a:latin typeface="Coloplast"/>
                <a:cs typeface="Coloplast"/>
              </a:rPr>
              <a:t>	</a:t>
            </a:r>
            <a:endParaRPr sz="950" dirty="0">
              <a:latin typeface="Coloplast"/>
              <a:cs typeface="Coloplas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39302" y="6794500"/>
            <a:ext cx="20231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dirty="0">
                <a:solidFill>
                  <a:srgbClr val="00B4D1"/>
                </a:solidFill>
                <a:latin typeface="Coloplast-BoldItalic"/>
                <a:cs typeface="Coloplast-BoldItalic"/>
              </a:rPr>
              <a:t>Initial skin</a:t>
            </a:r>
            <a:r>
              <a:rPr sz="1600" b="1" i="1" spc="-65" dirty="0">
                <a:solidFill>
                  <a:srgbClr val="00B4D1"/>
                </a:solidFill>
                <a:latin typeface="Coloplast-BoldItalic"/>
                <a:cs typeface="Coloplast-BoldItalic"/>
              </a:rPr>
              <a:t> </a:t>
            </a:r>
            <a:r>
              <a:rPr sz="1600" b="1" i="1" spc="-5" dirty="0">
                <a:solidFill>
                  <a:srgbClr val="00B4D1"/>
                </a:solidFill>
                <a:latin typeface="Coloplast-BoldItalic"/>
                <a:cs typeface="Coloplast-BoldItalic"/>
              </a:rPr>
              <a:t>assessment</a:t>
            </a:r>
            <a:endParaRPr sz="1600">
              <a:latin typeface="Coloplast-BoldItalic"/>
              <a:cs typeface="Coloplast-BoldItalic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87446" y="6733321"/>
            <a:ext cx="349885" cy="349885"/>
          </a:xfrm>
          <a:custGeom>
            <a:avLst/>
            <a:gdLst/>
            <a:ahLst/>
            <a:cxnLst/>
            <a:rect l="l" t="t" r="r" b="b"/>
            <a:pathLst>
              <a:path w="349884" h="349885">
                <a:moveTo>
                  <a:pt x="174929" y="0"/>
                </a:moveTo>
                <a:lnTo>
                  <a:pt x="128422" y="6248"/>
                </a:lnTo>
                <a:lnTo>
                  <a:pt x="86634" y="23883"/>
                </a:lnTo>
                <a:lnTo>
                  <a:pt x="51231" y="51236"/>
                </a:lnTo>
                <a:lnTo>
                  <a:pt x="23880" y="86640"/>
                </a:lnTo>
                <a:lnTo>
                  <a:pt x="6247" y="128427"/>
                </a:lnTo>
                <a:lnTo>
                  <a:pt x="0" y="174929"/>
                </a:lnTo>
                <a:lnTo>
                  <a:pt x="6247" y="221431"/>
                </a:lnTo>
                <a:lnTo>
                  <a:pt x="23880" y="263215"/>
                </a:lnTo>
                <a:lnTo>
                  <a:pt x="51231" y="298616"/>
                </a:lnTo>
                <a:lnTo>
                  <a:pt x="86634" y="325966"/>
                </a:lnTo>
                <a:lnTo>
                  <a:pt x="128422" y="343599"/>
                </a:lnTo>
                <a:lnTo>
                  <a:pt x="174929" y="349846"/>
                </a:lnTo>
                <a:lnTo>
                  <a:pt x="221431" y="343599"/>
                </a:lnTo>
                <a:lnTo>
                  <a:pt x="232327" y="339001"/>
                </a:lnTo>
                <a:lnTo>
                  <a:pt x="174929" y="339001"/>
                </a:lnTo>
                <a:lnTo>
                  <a:pt x="141857" y="335667"/>
                </a:lnTo>
                <a:lnTo>
                  <a:pt x="83195" y="310979"/>
                </a:lnTo>
                <a:lnTo>
                  <a:pt x="38868" y="266659"/>
                </a:lnTo>
                <a:lnTo>
                  <a:pt x="14184" y="208001"/>
                </a:lnTo>
                <a:lnTo>
                  <a:pt x="10845" y="174929"/>
                </a:lnTo>
                <a:lnTo>
                  <a:pt x="14184" y="141857"/>
                </a:lnTo>
                <a:lnTo>
                  <a:pt x="38868" y="83200"/>
                </a:lnTo>
                <a:lnTo>
                  <a:pt x="83195" y="38874"/>
                </a:lnTo>
                <a:lnTo>
                  <a:pt x="141857" y="14184"/>
                </a:lnTo>
                <a:lnTo>
                  <a:pt x="174929" y="10845"/>
                </a:lnTo>
                <a:lnTo>
                  <a:pt x="232323" y="10845"/>
                </a:lnTo>
                <a:lnTo>
                  <a:pt x="221431" y="6248"/>
                </a:lnTo>
                <a:lnTo>
                  <a:pt x="174929" y="0"/>
                </a:lnTo>
                <a:close/>
              </a:path>
              <a:path w="349884" h="349885">
                <a:moveTo>
                  <a:pt x="232323" y="10845"/>
                </a:moveTo>
                <a:lnTo>
                  <a:pt x="174929" y="10845"/>
                </a:lnTo>
                <a:lnTo>
                  <a:pt x="207994" y="14184"/>
                </a:lnTo>
                <a:lnTo>
                  <a:pt x="238785" y="23745"/>
                </a:lnTo>
                <a:lnTo>
                  <a:pt x="290944" y="58915"/>
                </a:lnTo>
                <a:lnTo>
                  <a:pt x="326107" y="111064"/>
                </a:lnTo>
                <a:lnTo>
                  <a:pt x="339001" y="174929"/>
                </a:lnTo>
                <a:lnTo>
                  <a:pt x="335667" y="208001"/>
                </a:lnTo>
                <a:lnTo>
                  <a:pt x="310979" y="266659"/>
                </a:lnTo>
                <a:lnTo>
                  <a:pt x="266651" y="310979"/>
                </a:lnTo>
                <a:lnTo>
                  <a:pt x="207994" y="335667"/>
                </a:lnTo>
                <a:lnTo>
                  <a:pt x="174929" y="339001"/>
                </a:lnTo>
                <a:lnTo>
                  <a:pt x="232327" y="339001"/>
                </a:lnTo>
                <a:lnTo>
                  <a:pt x="298616" y="298616"/>
                </a:lnTo>
                <a:lnTo>
                  <a:pt x="325966" y="263215"/>
                </a:lnTo>
                <a:lnTo>
                  <a:pt x="343599" y="221431"/>
                </a:lnTo>
                <a:lnTo>
                  <a:pt x="349846" y="174929"/>
                </a:lnTo>
                <a:lnTo>
                  <a:pt x="343599" y="128427"/>
                </a:lnTo>
                <a:lnTo>
                  <a:pt x="325966" y="86640"/>
                </a:lnTo>
                <a:lnTo>
                  <a:pt x="298616" y="51236"/>
                </a:lnTo>
                <a:lnTo>
                  <a:pt x="263215" y="23883"/>
                </a:lnTo>
                <a:lnTo>
                  <a:pt x="232323" y="10845"/>
                </a:lnTo>
                <a:close/>
              </a:path>
            </a:pathLst>
          </a:custGeom>
          <a:solidFill>
            <a:srgbClr val="00B4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9992" y="6793200"/>
            <a:ext cx="225598" cy="2263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43059" y="1955287"/>
            <a:ext cx="3409950" cy="1737995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990"/>
              </a:spcBef>
            </a:pPr>
            <a:r>
              <a:rPr sz="1600" b="1" i="1" spc="-10" dirty="0">
                <a:solidFill>
                  <a:srgbClr val="00B4D1"/>
                </a:solidFill>
                <a:latin typeface="Coloplast-BoldItalic"/>
                <a:cs typeface="Coloplast-BoldItalic"/>
              </a:rPr>
              <a:t>Patient</a:t>
            </a:r>
            <a:endParaRPr sz="1600" dirty="0">
              <a:latin typeface="Coloplast-BoldItalic"/>
              <a:cs typeface="Coloplast-BoldItalic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Include appropriate information about the </a:t>
            </a: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patient,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such</a:t>
            </a:r>
            <a:r>
              <a:rPr sz="950" spc="1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as:</a:t>
            </a:r>
            <a:endParaRPr sz="950" dirty="0">
              <a:latin typeface="Coloplast"/>
              <a:cs typeface="Coloplast"/>
            </a:endParaRPr>
          </a:p>
          <a:p>
            <a:pPr marL="12700" marR="5080">
              <a:lnSpc>
                <a:spcPct val="157900"/>
              </a:lnSpc>
              <a:buChar char="•"/>
              <a:tabLst>
                <a:tab pos="92075" algn="l"/>
              </a:tabLst>
            </a:pPr>
            <a:r>
              <a:rPr sz="950" spc="-5" dirty="0">
                <a:solidFill>
                  <a:srgbClr val="58595B"/>
                </a:solidFill>
                <a:latin typeface="Coloplast"/>
                <a:cs typeface="Coloplast"/>
              </a:rPr>
              <a:t>Age, gender,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social status, medical </a:t>
            </a:r>
            <a:r>
              <a:rPr sz="950" spc="-5" dirty="0">
                <a:solidFill>
                  <a:srgbClr val="58595B"/>
                </a:solidFill>
                <a:latin typeface="Coloplast"/>
                <a:cs typeface="Coloplast"/>
              </a:rPr>
              <a:t>history,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weight and </a:t>
            </a: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BMI 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Include appropriate information about the skin affected, such </a:t>
            </a: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as:  </a:t>
            </a:r>
            <a:r>
              <a:rPr sz="950" spc="-20" dirty="0">
                <a:solidFill>
                  <a:srgbClr val="58595B"/>
                </a:solidFill>
                <a:latin typeface="Coloplast"/>
                <a:cs typeface="Coloplast"/>
              </a:rPr>
              <a:t>Type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of</a:t>
            </a:r>
            <a:r>
              <a:rPr sz="950" spc="4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problem</a:t>
            </a:r>
            <a:endParaRPr sz="950" dirty="0">
              <a:latin typeface="Coloplast"/>
              <a:cs typeface="Coloplast"/>
            </a:endParaRPr>
          </a:p>
          <a:p>
            <a:pPr marL="91440" indent="-78740">
              <a:lnSpc>
                <a:spcPct val="100000"/>
              </a:lnSpc>
              <a:spcBef>
                <a:spcPts val="60"/>
              </a:spcBef>
              <a:buChar char="•"/>
              <a:tabLst>
                <a:tab pos="92075" algn="l"/>
              </a:tabLst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Location of affected </a:t>
            </a:r>
            <a:r>
              <a:rPr sz="950" spc="-10" dirty="0">
                <a:solidFill>
                  <a:srgbClr val="58595B"/>
                </a:solidFill>
                <a:latin typeface="Coloplast"/>
                <a:cs typeface="Coloplast"/>
              </a:rPr>
              <a:t>area(s)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– mark </a:t>
            </a:r>
            <a:r>
              <a:rPr sz="950" spc="-5" dirty="0">
                <a:solidFill>
                  <a:srgbClr val="58595B"/>
                </a:solidFill>
                <a:latin typeface="Coloplast"/>
                <a:cs typeface="Coloplast"/>
              </a:rPr>
              <a:t>location(s)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on Figure</a:t>
            </a:r>
            <a:r>
              <a:rPr sz="950" spc="15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1</a:t>
            </a:r>
            <a:endParaRPr sz="950" dirty="0">
              <a:latin typeface="Coloplast"/>
              <a:cs typeface="Coloplast"/>
            </a:endParaRPr>
          </a:p>
          <a:p>
            <a:pPr marL="91440" indent="-78740">
              <a:lnSpc>
                <a:spcPct val="100000"/>
              </a:lnSpc>
              <a:spcBef>
                <a:spcPts val="60"/>
              </a:spcBef>
              <a:buChar char="•"/>
              <a:tabLst>
                <a:tab pos="92075" algn="l"/>
              </a:tabLst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Duration of skin</a:t>
            </a:r>
            <a:r>
              <a:rPr sz="950" spc="4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problem</a:t>
            </a:r>
            <a:endParaRPr sz="950" dirty="0">
              <a:latin typeface="Coloplast"/>
              <a:cs typeface="Coloplast"/>
            </a:endParaRPr>
          </a:p>
          <a:p>
            <a:pPr marL="91440" indent="-78740">
              <a:lnSpc>
                <a:spcPct val="100000"/>
              </a:lnSpc>
              <a:spcBef>
                <a:spcPts val="60"/>
              </a:spcBef>
              <a:buChar char="•"/>
              <a:tabLst>
                <a:tab pos="92075" algn="l"/>
              </a:tabLst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Previous treatments including e.g. cost and</a:t>
            </a:r>
            <a:r>
              <a:rPr sz="950" spc="9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duration.</a:t>
            </a:r>
            <a:endParaRPr sz="950" dirty="0">
              <a:latin typeface="Coloplast"/>
              <a:cs typeface="Coloplast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20659" y="743591"/>
            <a:ext cx="43738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Insert </a:t>
            </a:r>
            <a:r>
              <a:rPr spc="-30" dirty="0"/>
              <a:t>title (include</a:t>
            </a:r>
            <a:r>
              <a:rPr spc="-180" dirty="0"/>
              <a:t> </a:t>
            </a:r>
            <a:r>
              <a:rPr spc="-35" dirty="0"/>
              <a:t>diagnosis)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420659" y="1269371"/>
            <a:ext cx="2957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oloplast"/>
                <a:cs typeface="Coloplast"/>
              </a:rPr>
              <a:t>Author: </a:t>
            </a:r>
            <a:r>
              <a:rPr sz="1200" dirty="0">
                <a:solidFill>
                  <a:srgbClr val="FFFFFF"/>
                </a:solidFill>
                <a:latin typeface="Coloplast"/>
                <a:cs typeface="Coloplast"/>
              </a:rPr>
              <a:t>Name, </a:t>
            </a:r>
            <a:r>
              <a:rPr sz="1200" spc="-5" dirty="0">
                <a:solidFill>
                  <a:srgbClr val="FFFFFF"/>
                </a:solidFill>
                <a:latin typeface="Coloplast"/>
                <a:cs typeface="Coloplast"/>
              </a:rPr>
              <a:t>job title, place of</a:t>
            </a:r>
            <a:r>
              <a:rPr sz="1200" spc="-20" dirty="0">
                <a:solidFill>
                  <a:srgbClr val="FFFFFF"/>
                </a:solidFill>
                <a:latin typeface="Coloplast"/>
                <a:cs typeface="Coloplast"/>
              </a:rPr>
              <a:t> </a:t>
            </a:r>
            <a:r>
              <a:rPr sz="1200" dirty="0">
                <a:solidFill>
                  <a:srgbClr val="FFFFFF"/>
                </a:solidFill>
                <a:latin typeface="Coloplast"/>
                <a:cs typeface="Coloplast"/>
              </a:rPr>
              <a:t>employment</a:t>
            </a:r>
            <a:endParaRPr sz="1200" dirty="0">
              <a:latin typeface="Coloplast"/>
              <a:cs typeface="Coloplas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8343" y="7229565"/>
            <a:ext cx="2517140" cy="2371725"/>
          </a:xfrm>
          <a:prstGeom prst="rect">
            <a:avLst/>
          </a:prstGeom>
          <a:solidFill>
            <a:srgbClr val="E0E1E2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850">
              <a:latin typeface="Times New Roman"/>
              <a:cs typeface="Times New Roman"/>
            </a:endParaRPr>
          </a:p>
          <a:p>
            <a:pPr marL="741045" marR="739140">
              <a:lnSpc>
                <a:spcPct val="100000"/>
              </a:lnSpc>
            </a:pPr>
            <a:r>
              <a:rPr sz="800" dirty="0">
                <a:solidFill>
                  <a:srgbClr val="EC008C"/>
                </a:solidFill>
                <a:latin typeface="Coloplast"/>
                <a:cs typeface="Coloplast"/>
              </a:rPr>
              <a:t>Insert photo from </a:t>
            </a:r>
            <a:r>
              <a:rPr sz="800" spc="5" dirty="0">
                <a:solidFill>
                  <a:srgbClr val="EC008C"/>
                </a:solidFill>
                <a:latin typeface="Coloplast"/>
                <a:cs typeface="Coloplast"/>
              </a:rPr>
              <a:t>initial  </a:t>
            </a:r>
            <a:r>
              <a:rPr sz="800" dirty="0">
                <a:solidFill>
                  <a:srgbClr val="EC008C"/>
                </a:solidFill>
                <a:latin typeface="Coloplast"/>
                <a:cs typeface="Coloplast"/>
              </a:rPr>
              <a:t>assessment </a:t>
            </a:r>
            <a:r>
              <a:rPr sz="800" spc="-10" dirty="0">
                <a:solidFill>
                  <a:srgbClr val="EC008C"/>
                </a:solidFill>
                <a:latin typeface="Coloplast"/>
                <a:cs typeface="Coloplast"/>
              </a:rPr>
              <a:t>(day</a:t>
            </a:r>
            <a:r>
              <a:rPr sz="80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800" spc="5" dirty="0">
                <a:solidFill>
                  <a:srgbClr val="EC008C"/>
                </a:solidFill>
                <a:latin typeface="Coloplast"/>
                <a:cs typeface="Coloplast"/>
              </a:rPr>
              <a:t>1)</a:t>
            </a:r>
            <a:endParaRPr sz="800">
              <a:latin typeface="Coloplast"/>
              <a:cs typeface="Coloplas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73550" y="2075001"/>
            <a:ext cx="4756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i="1" spc="5" dirty="0">
                <a:solidFill>
                  <a:srgbClr val="00B4D1"/>
                </a:solidFill>
                <a:latin typeface="Coloplast-BoldItalic"/>
                <a:cs typeface="Coloplast-BoldItalic"/>
              </a:rPr>
              <a:t>Figure</a:t>
            </a:r>
            <a:r>
              <a:rPr sz="950" b="1" i="1" spc="-55" dirty="0">
                <a:solidFill>
                  <a:srgbClr val="00B4D1"/>
                </a:solidFill>
                <a:latin typeface="Coloplast-BoldItalic"/>
                <a:cs typeface="Coloplast-BoldItalic"/>
              </a:rPr>
              <a:t> </a:t>
            </a:r>
            <a:r>
              <a:rPr sz="950" b="1" i="1" dirty="0">
                <a:solidFill>
                  <a:srgbClr val="00B4D1"/>
                </a:solidFill>
                <a:latin typeface="Coloplast-BoldItalic"/>
                <a:cs typeface="Coloplast-BoldItalic"/>
              </a:rPr>
              <a:t>1</a:t>
            </a:r>
            <a:endParaRPr sz="950">
              <a:latin typeface="Coloplast-BoldItalic"/>
              <a:cs typeface="Coloplast-BoldItalic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25667" y="5419068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18266" y="5419068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10866" y="5419068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03650" y="5419068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496067" y="5419068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88746" y="5419068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881634" y="5419068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074227" y="5419068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66467" y="5419068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459254" y="5419068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2814" y="5419068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32240" y="5495524"/>
            <a:ext cx="1922145" cy="0"/>
          </a:xfrm>
          <a:custGeom>
            <a:avLst/>
            <a:gdLst/>
            <a:ahLst/>
            <a:cxnLst/>
            <a:rect l="l" t="t" r="r" b="b"/>
            <a:pathLst>
              <a:path w="1922145">
                <a:moveTo>
                  <a:pt x="0" y="0"/>
                </a:moveTo>
                <a:lnTo>
                  <a:pt x="1921662" y="0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447254" y="5557258"/>
            <a:ext cx="2070735" cy="321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ts val="775"/>
              </a:lnSpc>
              <a:spcBef>
                <a:spcPts val="100"/>
              </a:spcBef>
              <a:tabLst>
                <a:tab pos="257810" algn="l"/>
                <a:tab pos="450215" algn="l"/>
                <a:tab pos="641985" algn="l"/>
                <a:tab pos="830580" algn="l"/>
                <a:tab pos="1029969" algn="l"/>
                <a:tab pos="1222375" algn="l"/>
                <a:tab pos="1411605" algn="l"/>
                <a:tab pos="1607820" algn="l"/>
                <a:tab pos="1801495" algn="l"/>
              </a:tabLst>
            </a:pPr>
            <a:r>
              <a:rPr sz="650" dirty="0">
                <a:solidFill>
                  <a:srgbClr val="58595B"/>
                </a:solidFill>
                <a:latin typeface="Coloplast"/>
                <a:cs typeface="Coloplast"/>
              </a:rPr>
              <a:t>0	1	2	3	4	5	6	7	8	9</a:t>
            </a:r>
            <a:r>
              <a:rPr sz="650" spc="14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650" spc="5" dirty="0">
                <a:solidFill>
                  <a:srgbClr val="58595B"/>
                </a:solidFill>
                <a:latin typeface="Coloplast"/>
                <a:cs typeface="Coloplast"/>
              </a:rPr>
              <a:t>10</a:t>
            </a:r>
            <a:endParaRPr sz="650">
              <a:latin typeface="Coloplast"/>
              <a:cs typeface="Coloplast"/>
            </a:endParaRPr>
          </a:p>
          <a:p>
            <a:pPr marL="12700" marR="1896745" indent="22860">
              <a:lnSpc>
                <a:spcPts val="780"/>
              </a:lnSpc>
              <a:spcBef>
                <a:spcPts val="20"/>
              </a:spcBef>
            </a:pPr>
            <a:r>
              <a:rPr sz="650" spc="5" dirty="0">
                <a:solidFill>
                  <a:srgbClr val="58595B"/>
                </a:solidFill>
                <a:latin typeface="Coloplast"/>
                <a:cs typeface="Coloplast"/>
              </a:rPr>
              <a:t>No  pain</a:t>
            </a:r>
            <a:endParaRPr sz="650">
              <a:latin typeface="Coloplast"/>
              <a:cs typeface="Coloplas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44104" y="4847607"/>
            <a:ext cx="3050540" cy="52641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Pain</a:t>
            </a:r>
            <a:r>
              <a:rPr sz="950" spc="1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experienced:</a:t>
            </a:r>
            <a:endParaRPr sz="950" dirty="0">
              <a:latin typeface="Coloplast"/>
              <a:cs typeface="Coloplast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Mark </a:t>
            </a:r>
            <a:r>
              <a:rPr sz="950" spc="-5" dirty="0">
                <a:solidFill>
                  <a:srgbClr val="58595B"/>
                </a:solidFill>
                <a:latin typeface="Coloplast"/>
                <a:cs typeface="Coloplast"/>
              </a:rPr>
              <a:t>level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of pain on the numeric pain rating scale</a:t>
            </a:r>
            <a:r>
              <a:rPr sz="950" spc="204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below:</a:t>
            </a:r>
            <a:endParaRPr sz="950" dirty="0">
              <a:latin typeface="Coloplast"/>
              <a:cs typeface="Coloplast"/>
            </a:endParaRPr>
          </a:p>
          <a:p>
            <a:pPr marL="460375">
              <a:lnSpc>
                <a:spcPct val="100000"/>
              </a:lnSpc>
              <a:spcBef>
                <a:spcPts val="760"/>
              </a:spcBef>
            </a:pPr>
            <a:r>
              <a:rPr sz="650" b="1" dirty="0">
                <a:solidFill>
                  <a:srgbClr val="58595B"/>
                </a:solidFill>
                <a:latin typeface="Coloplast"/>
                <a:cs typeface="Coloplast"/>
              </a:rPr>
              <a:t>0-10 Numeric Pain Rating</a:t>
            </a:r>
            <a:r>
              <a:rPr sz="650" b="1" spc="3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650" b="1" spc="5" dirty="0">
                <a:solidFill>
                  <a:srgbClr val="58595B"/>
                </a:solidFill>
                <a:latin typeface="Coloplast"/>
                <a:cs typeface="Coloplast"/>
              </a:rPr>
              <a:t>Scale</a:t>
            </a:r>
            <a:endParaRPr sz="650" dirty="0">
              <a:latin typeface="Coloplast"/>
              <a:cs typeface="Coloplas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308663" y="5657226"/>
            <a:ext cx="131254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4450" algn="r">
              <a:lnSpc>
                <a:spcPct val="100000"/>
              </a:lnSpc>
              <a:spcBef>
                <a:spcPts val="100"/>
              </a:spcBef>
              <a:tabLst>
                <a:tab pos="1039494" algn="l"/>
              </a:tabLst>
            </a:pPr>
            <a:r>
              <a:rPr sz="650" spc="5" dirty="0">
                <a:solidFill>
                  <a:srgbClr val="58595B"/>
                </a:solidFill>
                <a:latin typeface="Coloplast"/>
                <a:cs typeface="Coloplast"/>
              </a:rPr>
              <a:t>Mode</a:t>
            </a:r>
            <a:r>
              <a:rPr sz="650" spc="-10" dirty="0">
                <a:solidFill>
                  <a:srgbClr val="58595B"/>
                </a:solidFill>
                <a:latin typeface="Coloplast"/>
                <a:cs typeface="Coloplast"/>
              </a:rPr>
              <a:t>r</a:t>
            </a:r>
            <a:r>
              <a:rPr sz="650" spc="5" dirty="0">
                <a:solidFill>
                  <a:srgbClr val="58595B"/>
                </a:solidFill>
                <a:latin typeface="Coloplast"/>
                <a:cs typeface="Coloplast"/>
              </a:rPr>
              <a:t>a</a:t>
            </a:r>
            <a:r>
              <a:rPr sz="650" dirty="0">
                <a:solidFill>
                  <a:srgbClr val="58595B"/>
                </a:solidFill>
                <a:latin typeface="Coloplast"/>
                <a:cs typeface="Coloplast"/>
              </a:rPr>
              <a:t>te	</a:t>
            </a:r>
            <a:r>
              <a:rPr sz="650" spc="5" dirty="0">
                <a:solidFill>
                  <a:srgbClr val="58595B"/>
                </a:solidFill>
                <a:latin typeface="Coloplast"/>
                <a:cs typeface="Coloplast"/>
              </a:rPr>
              <a:t>Worst</a:t>
            </a:r>
            <a:endParaRPr sz="650">
              <a:latin typeface="Coloplast"/>
              <a:cs typeface="Coloplast"/>
            </a:endParaRPr>
          </a:p>
          <a:p>
            <a:pPr marL="109855">
              <a:lnSpc>
                <a:spcPct val="100000"/>
              </a:lnSpc>
              <a:tabLst>
                <a:tab pos="1012825" algn="l"/>
              </a:tabLst>
            </a:pPr>
            <a:r>
              <a:rPr sz="650" spc="5" dirty="0">
                <a:solidFill>
                  <a:srgbClr val="58595B"/>
                </a:solidFill>
                <a:latin typeface="Coloplast"/>
                <a:cs typeface="Coloplast"/>
              </a:rPr>
              <a:t>pai</a:t>
            </a:r>
            <a:r>
              <a:rPr sz="650" dirty="0">
                <a:solidFill>
                  <a:srgbClr val="58595B"/>
                </a:solidFill>
                <a:latin typeface="Coloplast"/>
                <a:cs typeface="Coloplast"/>
              </a:rPr>
              <a:t>n	</a:t>
            </a:r>
            <a:r>
              <a:rPr sz="650" spc="5" dirty="0">
                <a:solidFill>
                  <a:srgbClr val="58595B"/>
                </a:solidFill>
                <a:latin typeface="Coloplast"/>
                <a:cs typeface="Coloplast"/>
              </a:rPr>
              <a:t>possible</a:t>
            </a:r>
            <a:endParaRPr sz="650">
              <a:latin typeface="Coloplast"/>
              <a:cs typeface="Coloplast"/>
            </a:endParaRPr>
          </a:p>
          <a:p>
            <a:pPr marR="71120" algn="r">
              <a:lnSpc>
                <a:spcPct val="100000"/>
              </a:lnSpc>
            </a:pPr>
            <a:r>
              <a:rPr sz="650" spc="5" dirty="0">
                <a:solidFill>
                  <a:srgbClr val="58595B"/>
                </a:solidFill>
                <a:latin typeface="Coloplast"/>
                <a:cs typeface="Coloplast"/>
              </a:rPr>
              <a:t>pain</a:t>
            </a:r>
            <a:endParaRPr sz="650">
              <a:latin typeface="Coloplast"/>
              <a:cs typeface="Coloplast"/>
            </a:endParaRPr>
          </a:p>
        </p:txBody>
      </p:sp>
      <p:sp>
        <p:nvSpPr>
          <p:cNvPr id="50" name="Tekstfelt 49"/>
          <p:cNvSpPr txBox="1"/>
          <p:nvPr/>
        </p:nvSpPr>
        <p:spPr>
          <a:xfrm>
            <a:off x="4219546" y="7439568"/>
            <a:ext cx="76201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51" name="Tekstfelt 50"/>
          <p:cNvSpPr txBox="1"/>
          <p:nvPr/>
        </p:nvSpPr>
        <p:spPr>
          <a:xfrm>
            <a:off x="4215278" y="7668168"/>
            <a:ext cx="76201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52" name="Tekstfelt 51"/>
          <p:cNvSpPr txBox="1"/>
          <p:nvPr/>
        </p:nvSpPr>
        <p:spPr>
          <a:xfrm>
            <a:off x="4218506" y="7892581"/>
            <a:ext cx="9184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53" name="Tekstfelt 52"/>
          <p:cNvSpPr txBox="1"/>
          <p:nvPr/>
        </p:nvSpPr>
        <p:spPr>
          <a:xfrm>
            <a:off x="4215278" y="8125368"/>
            <a:ext cx="9184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54" name="Tekstfelt 53"/>
          <p:cNvSpPr txBox="1"/>
          <p:nvPr/>
        </p:nvSpPr>
        <p:spPr>
          <a:xfrm>
            <a:off x="4212595" y="8356319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55" name="Tekstfelt 54"/>
          <p:cNvSpPr txBox="1"/>
          <p:nvPr/>
        </p:nvSpPr>
        <p:spPr>
          <a:xfrm>
            <a:off x="4211710" y="8578381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56" name="Tekstfelt 55"/>
          <p:cNvSpPr txBox="1"/>
          <p:nvPr/>
        </p:nvSpPr>
        <p:spPr>
          <a:xfrm>
            <a:off x="4211709" y="8816310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57" name="Tekstfelt 56"/>
          <p:cNvSpPr txBox="1"/>
          <p:nvPr/>
        </p:nvSpPr>
        <p:spPr>
          <a:xfrm>
            <a:off x="4211708" y="9031833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58" name="Tekstfelt 57"/>
          <p:cNvSpPr txBox="1"/>
          <p:nvPr/>
        </p:nvSpPr>
        <p:spPr>
          <a:xfrm>
            <a:off x="4632134" y="7892581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59" name="Tekstfelt 58"/>
          <p:cNvSpPr txBox="1"/>
          <p:nvPr/>
        </p:nvSpPr>
        <p:spPr>
          <a:xfrm>
            <a:off x="4632653" y="8125368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60" name="Tekstfelt 59"/>
          <p:cNvSpPr txBox="1"/>
          <p:nvPr/>
        </p:nvSpPr>
        <p:spPr>
          <a:xfrm>
            <a:off x="4632134" y="8353689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61" name="Tekstfelt 60"/>
          <p:cNvSpPr txBox="1"/>
          <p:nvPr/>
        </p:nvSpPr>
        <p:spPr>
          <a:xfrm>
            <a:off x="4632134" y="8583852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62" name="Tekstfelt 61"/>
          <p:cNvSpPr txBox="1"/>
          <p:nvPr/>
        </p:nvSpPr>
        <p:spPr>
          <a:xfrm>
            <a:off x="5524079" y="7432127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63" name="Tekstfelt 62"/>
          <p:cNvSpPr txBox="1"/>
          <p:nvPr/>
        </p:nvSpPr>
        <p:spPr>
          <a:xfrm>
            <a:off x="5524078" y="7665002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64" name="Tekstfelt 63"/>
          <p:cNvSpPr txBox="1"/>
          <p:nvPr/>
        </p:nvSpPr>
        <p:spPr>
          <a:xfrm>
            <a:off x="5527305" y="8806981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65" name="Tekstfelt 64"/>
          <p:cNvSpPr txBox="1"/>
          <p:nvPr/>
        </p:nvSpPr>
        <p:spPr>
          <a:xfrm>
            <a:off x="5531259" y="9041084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66" name="Tekstfelt 65"/>
          <p:cNvSpPr txBox="1"/>
          <p:nvPr/>
        </p:nvSpPr>
        <p:spPr>
          <a:xfrm>
            <a:off x="533396" y="5409528"/>
            <a:ext cx="18311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endParaRPr lang="da-DK" sz="600" b="1" dirty="0"/>
          </a:p>
        </p:txBody>
      </p:sp>
      <p:sp>
        <p:nvSpPr>
          <p:cNvPr id="67" name="Tekstfelt 66"/>
          <p:cNvSpPr txBox="1"/>
          <p:nvPr/>
        </p:nvSpPr>
        <p:spPr>
          <a:xfrm>
            <a:off x="913037" y="5409529"/>
            <a:ext cx="18311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endParaRPr lang="da-DK" sz="600" b="1" dirty="0"/>
          </a:p>
        </p:txBody>
      </p:sp>
      <p:sp>
        <p:nvSpPr>
          <p:cNvPr id="68" name="Tekstfelt 67"/>
          <p:cNvSpPr txBox="1"/>
          <p:nvPr/>
        </p:nvSpPr>
        <p:spPr>
          <a:xfrm>
            <a:off x="736740" y="5408434"/>
            <a:ext cx="18311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endParaRPr lang="da-DK" sz="600" b="1" dirty="0"/>
          </a:p>
        </p:txBody>
      </p:sp>
      <p:sp>
        <p:nvSpPr>
          <p:cNvPr id="70" name="Tekstfelt 69"/>
          <p:cNvSpPr txBox="1"/>
          <p:nvPr/>
        </p:nvSpPr>
        <p:spPr>
          <a:xfrm>
            <a:off x="1112995" y="5409528"/>
            <a:ext cx="18311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endParaRPr lang="da-DK" sz="600" b="1" dirty="0"/>
          </a:p>
        </p:txBody>
      </p:sp>
      <p:sp>
        <p:nvSpPr>
          <p:cNvPr id="71" name="Tekstfelt 70"/>
          <p:cNvSpPr txBox="1"/>
          <p:nvPr/>
        </p:nvSpPr>
        <p:spPr>
          <a:xfrm>
            <a:off x="1309313" y="5408434"/>
            <a:ext cx="18311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endParaRPr lang="da-DK" sz="600" b="1" dirty="0"/>
          </a:p>
        </p:txBody>
      </p:sp>
      <p:sp>
        <p:nvSpPr>
          <p:cNvPr id="72" name="Tekstfelt 71"/>
          <p:cNvSpPr txBox="1"/>
          <p:nvPr/>
        </p:nvSpPr>
        <p:spPr>
          <a:xfrm>
            <a:off x="1488007" y="5408434"/>
            <a:ext cx="18311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endParaRPr lang="da-DK" sz="600" b="1" dirty="0"/>
          </a:p>
        </p:txBody>
      </p:sp>
      <p:sp>
        <p:nvSpPr>
          <p:cNvPr id="73" name="Tekstfelt 72"/>
          <p:cNvSpPr txBox="1"/>
          <p:nvPr/>
        </p:nvSpPr>
        <p:spPr>
          <a:xfrm>
            <a:off x="1687023" y="5406533"/>
            <a:ext cx="18311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endParaRPr lang="da-DK" sz="600" b="1" dirty="0"/>
          </a:p>
        </p:txBody>
      </p:sp>
      <p:sp>
        <p:nvSpPr>
          <p:cNvPr id="74" name="Tekstfelt 73"/>
          <p:cNvSpPr txBox="1"/>
          <p:nvPr/>
        </p:nvSpPr>
        <p:spPr>
          <a:xfrm>
            <a:off x="1885482" y="5404964"/>
            <a:ext cx="18311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endParaRPr lang="da-DK" sz="600" b="1" dirty="0"/>
          </a:p>
        </p:txBody>
      </p:sp>
      <p:sp>
        <p:nvSpPr>
          <p:cNvPr id="75" name="Tekstfelt 74"/>
          <p:cNvSpPr txBox="1"/>
          <p:nvPr/>
        </p:nvSpPr>
        <p:spPr>
          <a:xfrm>
            <a:off x="2075974" y="5404964"/>
            <a:ext cx="18311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endParaRPr lang="da-DK" sz="600" b="1" dirty="0"/>
          </a:p>
        </p:txBody>
      </p:sp>
      <p:sp>
        <p:nvSpPr>
          <p:cNvPr id="76" name="Tekstfelt 75"/>
          <p:cNvSpPr txBox="1"/>
          <p:nvPr/>
        </p:nvSpPr>
        <p:spPr>
          <a:xfrm>
            <a:off x="2266987" y="5404964"/>
            <a:ext cx="18311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endParaRPr lang="da-DK" sz="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/>
          <p:cNvSpPr txBox="1"/>
          <p:nvPr/>
        </p:nvSpPr>
        <p:spPr>
          <a:xfrm>
            <a:off x="443048" y="544649"/>
            <a:ext cx="6579870" cy="7071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5470">
              <a:lnSpc>
                <a:spcPct val="100000"/>
              </a:lnSpc>
              <a:spcBef>
                <a:spcPts val="100"/>
              </a:spcBef>
            </a:pPr>
            <a:r>
              <a:rPr sz="1600" b="1" i="1" spc="-20" dirty="0">
                <a:solidFill>
                  <a:srgbClr val="00B4D1"/>
                </a:solidFill>
                <a:latin typeface="Coloplast-BoldItalic"/>
                <a:cs typeface="Coloplast-BoldItalic"/>
              </a:rPr>
              <a:t>Treatment</a:t>
            </a:r>
            <a:r>
              <a:rPr lang="da-DK" sz="1600" b="1" i="1" spc="-20" dirty="0">
                <a:solidFill>
                  <a:srgbClr val="00B4D1"/>
                </a:solidFill>
                <a:latin typeface="Coloplast-BoldItalic"/>
                <a:cs typeface="Coloplast-BoldItalic"/>
              </a:rPr>
              <a:t> </a:t>
            </a:r>
            <a:r>
              <a:rPr lang="da-DK" sz="1600" b="1" i="1" spc="-20" dirty="0" err="1">
                <a:solidFill>
                  <a:srgbClr val="00B4D1"/>
                </a:solidFill>
                <a:latin typeface="Coloplast-BoldItalic"/>
                <a:cs typeface="Coloplast-BoldItalic"/>
              </a:rPr>
              <a:t>goals</a:t>
            </a:r>
            <a:endParaRPr sz="1600" dirty="0">
              <a:latin typeface="Coloplast-BoldItalic"/>
              <a:cs typeface="Coloplast-BoldItalic"/>
            </a:endParaRPr>
          </a:p>
          <a:p>
            <a:pPr marL="12700" marR="5080">
              <a:lnSpc>
                <a:spcPct val="105300"/>
              </a:lnSpc>
              <a:spcBef>
                <a:spcPts val="1070"/>
              </a:spcBef>
            </a:pP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Write the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treatment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goals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spc="-5" dirty="0">
                <a:solidFill>
                  <a:srgbClr val="58595B"/>
                </a:solidFill>
                <a:latin typeface="Coloplast"/>
                <a:cs typeface="Coloplast"/>
              </a:rPr>
              <a:t>for 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the </a:t>
            </a:r>
            <a:r>
              <a:rPr lang="da-DK" sz="950" spc="5" dirty="0">
                <a:solidFill>
                  <a:srgbClr val="58595B"/>
                </a:solidFill>
                <a:latin typeface="Coloplast"/>
                <a:cs typeface="Coloplast"/>
              </a:rPr>
              <a:t>patient,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based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 on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what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was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observed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 on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assessment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e.g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.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manage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 maceration.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Remember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spc="-5" dirty="0">
                <a:solidFill>
                  <a:srgbClr val="58595B"/>
                </a:solidFill>
                <a:latin typeface="Coloplast"/>
                <a:cs typeface="Coloplast"/>
              </a:rPr>
              <a:t>to 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include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treatment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goals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that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will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address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the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findings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spc="-5" dirty="0">
                <a:solidFill>
                  <a:srgbClr val="58595B"/>
                </a:solidFill>
                <a:latin typeface="Coloplast"/>
                <a:cs typeface="Coloplast"/>
              </a:rPr>
              <a:t>from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the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spc="5" dirty="0" err="1">
                <a:solidFill>
                  <a:srgbClr val="58595B"/>
                </a:solidFill>
                <a:latin typeface="Coloplast"/>
                <a:cs typeface="Coloplast"/>
              </a:rPr>
              <a:t>assessment</a:t>
            </a:r>
            <a:r>
              <a:rPr lang="da-DK" sz="950" spc="5" dirty="0">
                <a:solidFill>
                  <a:srgbClr val="58595B"/>
                </a:solidFill>
                <a:latin typeface="Coloplast"/>
                <a:cs typeface="Coloplast"/>
              </a:rPr>
              <a:t>,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and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spc="-5" dirty="0" err="1">
                <a:solidFill>
                  <a:srgbClr val="58595B"/>
                </a:solidFill>
                <a:latin typeface="Coloplast"/>
                <a:cs typeface="Coloplast"/>
              </a:rPr>
              <a:t>make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a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link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between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 err="1">
                <a:solidFill>
                  <a:srgbClr val="58595B"/>
                </a:solidFill>
                <a:latin typeface="Coloplast"/>
                <a:cs typeface="Coloplast"/>
              </a:rPr>
              <a:t>these</a:t>
            </a:r>
            <a:r>
              <a:rPr lang="da-DK"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lang="da-DK" sz="950" dirty="0">
                <a:solidFill>
                  <a:srgbClr val="58595B"/>
                </a:solidFill>
                <a:latin typeface="Coloplast"/>
                <a:cs typeface="Coloplast"/>
              </a:rPr>
              <a:t>steps.</a:t>
            </a:r>
            <a:endParaRPr lang="da-DK" sz="950" dirty="0">
              <a:latin typeface="Coloplast"/>
              <a:cs typeface="Coloplast"/>
            </a:endParaRPr>
          </a:p>
        </p:txBody>
      </p:sp>
      <p:sp>
        <p:nvSpPr>
          <p:cNvPr id="15" name="object 25"/>
          <p:cNvSpPr/>
          <p:nvPr/>
        </p:nvSpPr>
        <p:spPr>
          <a:xfrm>
            <a:off x="429227" y="491301"/>
            <a:ext cx="349885" cy="349885"/>
          </a:xfrm>
          <a:custGeom>
            <a:avLst/>
            <a:gdLst/>
            <a:ahLst/>
            <a:cxnLst/>
            <a:rect l="l" t="t" r="r" b="b"/>
            <a:pathLst>
              <a:path w="349884" h="349884">
                <a:moveTo>
                  <a:pt x="174891" y="0"/>
                </a:moveTo>
                <a:lnTo>
                  <a:pt x="128401" y="6247"/>
                </a:lnTo>
                <a:lnTo>
                  <a:pt x="86626" y="23879"/>
                </a:lnTo>
                <a:lnTo>
                  <a:pt x="51231" y="51228"/>
                </a:lnTo>
                <a:lnTo>
                  <a:pt x="23884" y="86627"/>
                </a:lnTo>
                <a:lnTo>
                  <a:pt x="6252" y="128408"/>
                </a:lnTo>
                <a:lnTo>
                  <a:pt x="0" y="174904"/>
                </a:lnTo>
                <a:lnTo>
                  <a:pt x="6252" y="221394"/>
                </a:lnTo>
                <a:lnTo>
                  <a:pt x="23884" y="263169"/>
                </a:lnTo>
                <a:lnTo>
                  <a:pt x="51231" y="298562"/>
                </a:lnTo>
                <a:lnTo>
                  <a:pt x="86626" y="325907"/>
                </a:lnTo>
                <a:lnTo>
                  <a:pt x="128401" y="343536"/>
                </a:lnTo>
                <a:lnTo>
                  <a:pt x="174891" y="349783"/>
                </a:lnTo>
                <a:lnTo>
                  <a:pt x="221386" y="343536"/>
                </a:lnTo>
                <a:lnTo>
                  <a:pt x="232285" y="338937"/>
                </a:lnTo>
                <a:lnTo>
                  <a:pt x="174891" y="338937"/>
                </a:lnTo>
                <a:lnTo>
                  <a:pt x="141829" y="335606"/>
                </a:lnTo>
                <a:lnTo>
                  <a:pt x="83185" y="310926"/>
                </a:lnTo>
                <a:lnTo>
                  <a:pt x="38869" y="266610"/>
                </a:lnTo>
                <a:lnTo>
                  <a:pt x="14189" y="207967"/>
                </a:lnTo>
                <a:lnTo>
                  <a:pt x="10858" y="174904"/>
                </a:lnTo>
                <a:lnTo>
                  <a:pt x="14189" y="141834"/>
                </a:lnTo>
                <a:lnTo>
                  <a:pt x="38869" y="83185"/>
                </a:lnTo>
                <a:lnTo>
                  <a:pt x="83185" y="38869"/>
                </a:lnTo>
                <a:lnTo>
                  <a:pt x="141829" y="14189"/>
                </a:lnTo>
                <a:lnTo>
                  <a:pt x="174891" y="10858"/>
                </a:lnTo>
                <a:lnTo>
                  <a:pt x="232311" y="10858"/>
                </a:lnTo>
                <a:lnTo>
                  <a:pt x="221386" y="6247"/>
                </a:lnTo>
                <a:lnTo>
                  <a:pt x="174891" y="0"/>
                </a:lnTo>
                <a:close/>
              </a:path>
              <a:path w="349884" h="349884">
                <a:moveTo>
                  <a:pt x="232311" y="10858"/>
                </a:moveTo>
                <a:lnTo>
                  <a:pt x="174891" y="10858"/>
                </a:lnTo>
                <a:lnTo>
                  <a:pt x="207956" y="14189"/>
                </a:lnTo>
                <a:lnTo>
                  <a:pt x="238745" y="23745"/>
                </a:lnTo>
                <a:lnTo>
                  <a:pt x="290893" y="58902"/>
                </a:lnTo>
                <a:lnTo>
                  <a:pt x="326050" y="111045"/>
                </a:lnTo>
                <a:lnTo>
                  <a:pt x="338937" y="174904"/>
                </a:lnTo>
                <a:lnTo>
                  <a:pt x="335606" y="207967"/>
                </a:lnTo>
                <a:lnTo>
                  <a:pt x="310926" y="266610"/>
                </a:lnTo>
                <a:lnTo>
                  <a:pt x="266608" y="310926"/>
                </a:lnTo>
                <a:lnTo>
                  <a:pt x="207956" y="335606"/>
                </a:lnTo>
                <a:lnTo>
                  <a:pt x="174891" y="338937"/>
                </a:lnTo>
                <a:lnTo>
                  <a:pt x="232285" y="338937"/>
                </a:lnTo>
                <a:lnTo>
                  <a:pt x="298561" y="298562"/>
                </a:lnTo>
                <a:lnTo>
                  <a:pt x="325906" y="263169"/>
                </a:lnTo>
                <a:lnTo>
                  <a:pt x="343536" y="221394"/>
                </a:lnTo>
                <a:lnTo>
                  <a:pt x="349783" y="174904"/>
                </a:lnTo>
                <a:lnTo>
                  <a:pt x="343536" y="128408"/>
                </a:lnTo>
                <a:lnTo>
                  <a:pt x="325906" y="86627"/>
                </a:lnTo>
                <a:lnTo>
                  <a:pt x="298561" y="51228"/>
                </a:lnTo>
                <a:lnTo>
                  <a:pt x="263165" y="23879"/>
                </a:lnTo>
                <a:lnTo>
                  <a:pt x="232311" y="10858"/>
                </a:lnTo>
                <a:close/>
              </a:path>
            </a:pathLst>
          </a:custGeom>
          <a:solidFill>
            <a:srgbClr val="00B4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6"/>
          <p:cNvSpPr/>
          <p:nvPr/>
        </p:nvSpPr>
        <p:spPr>
          <a:xfrm>
            <a:off x="510534" y="544649"/>
            <a:ext cx="189864" cy="2391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"/>
          <p:cNvSpPr txBox="1"/>
          <p:nvPr/>
        </p:nvSpPr>
        <p:spPr>
          <a:xfrm>
            <a:off x="429227" y="3975100"/>
            <a:ext cx="6579870" cy="862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5470">
              <a:lnSpc>
                <a:spcPct val="100000"/>
              </a:lnSpc>
              <a:spcBef>
                <a:spcPts val="100"/>
              </a:spcBef>
            </a:pPr>
            <a:r>
              <a:rPr sz="1600" b="1" i="1" spc="-20" dirty="0">
                <a:solidFill>
                  <a:srgbClr val="00B4D1"/>
                </a:solidFill>
                <a:latin typeface="Coloplast-BoldItalic"/>
                <a:cs typeface="Coloplast-BoldItalic"/>
              </a:rPr>
              <a:t>Treatment</a:t>
            </a:r>
            <a:endParaRPr sz="1600" dirty="0">
              <a:latin typeface="Coloplast-BoldItalic"/>
              <a:cs typeface="Coloplast-BoldItalic"/>
            </a:endParaRPr>
          </a:p>
          <a:p>
            <a:pPr marL="12700" marR="5080">
              <a:lnSpc>
                <a:spcPct val="105300"/>
              </a:lnSpc>
              <a:spcBef>
                <a:spcPts val="1070"/>
              </a:spcBef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Write about the treatment of this </a:t>
            </a: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patient.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Remember to include all treatment needed to address all the management </a:t>
            </a: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goals  </a:t>
            </a:r>
            <a:r>
              <a:rPr sz="950" spc="-10" dirty="0">
                <a:solidFill>
                  <a:srgbClr val="58595B"/>
                </a:solidFill>
                <a:latin typeface="Coloplast"/>
                <a:cs typeface="Coloplast"/>
              </a:rPr>
              <a:t>(e.g. </a:t>
            </a:r>
            <a:r>
              <a:rPr sz="950" spc="-5" dirty="0">
                <a:solidFill>
                  <a:srgbClr val="58595B"/>
                </a:solidFill>
                <a:latin typeface="Coloplast"/>
                <a:cs typeface="Coloplast"/>
              </a:rPr>
              <a:t>removal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of irritants from the </a:t>
            </a:r>
            <a:r>
              <a:rPr sz="950" spc="-5" dirty="0">
                <a:solidFill>
                  <a:srgbClr val="58595B"/>
                </a:solidFill>
                <a:latin typeface="Coloplast"/>
                <a:cs typeface="Coloplast"/>
              </a:rPr>
              <a:t>skin).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Consider to include information about the usability/application/fixation of InterDry</a:t>
            </a:r>
            <a:r>
              <a:rPr sz="825" baseline="30303" dirty="0">
                <a:solidFill>
                  <a:srgbClr val="58595B"/>
                </a:solidFill>
                <a:latin typeface="Coloplast"/>
                <a:cs typeface="Coloplast"/>
              </a:rPr>
              <a:t>®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if  relevant.</a:t>
            </a:r>
            <a:r>
              <a:rPr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Include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how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InterDry</a:t>
            </a:r>
            <a:r>
              <a:rPr sz="825" baseline="30303" dirty="0">
                <a:solidFill>
                  <a:srgbClr val="58595B"/>
                </a:solidFill>
                <a:latin typeface="Coloplast"/>
                <a:cs typeface="Coloplast"/>
              </a:rPr>
              <a:t>®</a:t>
            </a:r>
            <a:r>
              <a:rPr sz="825" spc="187" baseline="30303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spc="-5" dirty="0">
                <a:solidFill>
                  <a:srgbClr val="58595B"/>
                </a:solidFill>
                <a:latin typeface="Coloplast"/>
                <a:cs typeface="Coloplast"/>
              </a:rPr>
              <a:t>for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management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of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affected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spc="-10" dirty="0">
                <a:solidFill>
                  <a:srgbClr val="58595B"/>
                </a:solidFill>
                <a:latin typeface="Coloplast"/>
                <a:cs typeface="Coloplast"/>
              </a:rPr>
              <a:t>area(s)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will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have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an</a:t>
            </a:r>
            <a:r>
              <a:rPr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effect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on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addressing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the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management</a:t>
            </a:r>
            <a:r>
              <a:rPr sz="950" spc="2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goals.</a:t>
            </a:r>
            <a:endParaRPr sz="950" dirty="0">
              <a:latin typeface="Coloplast"/>
              <a:cs typeface="Coloplast"/>
            </a:endParaRPr>
          </a:p>
        </p:txBody>
      </p:sp>
      <p:sp>
        <p:nvSpPr>
          <p:cNvPr id="18" name="object 4"/>
          <p:cNvSpPr/>
          <p:nvPr/>
        </p:nvSpPr>
        <p:spPr>
          <a:xfrm>
            <a:off x="438117" y="3931771"/>
            <a:ext cx="332105" cy="332105"/>
          </a:xfrm>
          <a:custGeom>
            <a:avLst/>
            <a:gdLst/>
            <a:ahLst/>
            <a:cxnLst/>
            <a:rect l="l" t="t" r="r" b="b"/>
            <a:pathLst>
              <a:path w="332105" h="332105">
                <a:moveTo>
                  <a:pt x="165773" y="0"/>
                </a:moveTo>
                <a:lnTo>
                  <a:pt x="121703" y="5922"/>
                </a:lnTo>
                <a:lnTo>
                  <a:pt x="82104" y="22636"/>
                </a:lnTo>
                <a:lnTo>
                  <a:pt x="48553" y="48560"/>
                </a:lnTo>
                <a:lnTo>
                  <a:pt x="22632" y="82113"/>
                </a:lnTo>
                <a:lnTo>
                  <a:pt x="5921" y="121715"/>
                </a:lnTo>
                <a:lnTo>
                  <a:pt x="0" y="165785"/>
                </a:lnTo>
                <a:lnTo>
                  <a:pt x="5921" y="209854"/>
                </a:lnTo>
                <a:lnTo>
                  <a:pt x="22632" y="249451"/>
                </a:lnTo>
                <a:lnTo>
                  <a:pt x="48553" y="282998"/>
                </a:lnTo>
                <a:lnTo>
                  <a:pt x="82104" y="308916"/>
                </a:lnTo>
                <a:lnTo>
                  <a:pt x="121703" y="325625"/>
                </a:lnTo>
                <a:lnTo>
                  <a:pt x="165773" y="331546"/>
                </a:lnTo>
                <a:lnTo>
                  <a:pt x="209842" y="325625"/>
                </a:lnTo>
                <a:lnTo>
                  <a:pt x="220160" y="321271"/>
                </a:lnTo>
                <a:lnTo>
                  <a:pt x="165773" y="321271"/>
                </a:lnTo>
                <a:lnTo>
                  <a:pt x="134433" y="318108"/>
                </a:lnTo>
                <a:lnTo>
                  <a:pt x="78846" y="294716"/>
                </a:lnTo>
                <a:lnTo>
                  <a:pt x="36834" y="252712"/>
                </a:lnTo>
                <a:lnTo>
                  <a:pt x="13443" y="197125"/>
                </a:lnTo>
                <a:lnTo>
                  <a:pt x="10287" y="165785"/>
                </a:lnTo>
                <a:lnTo>
                  <a:pt x="13443" y="134439"/>
                </a:lnTo>
                <a:lnTo>
                  <a:pt x="36834" y="78846"/>
                </a:lnTo>
                <a:lnTo>
                  <a:pt x="78846" y="36840"/>
                </a:lnTo>
                <a:lnTo>
                  <a:pt x="134433" y="13445"/>
                </a:lnTo>
                <a:lnTo>
                  <a:pt x="165773" y="10286"/>
                </a:lnTo>
                <a:lnTo>
                  <a:pt x="220183" y="10286"/>
                </a:lnTo>
                <a:lnTo>
                  <a:pt x="209842" y="5922"/>
                </a:lnTo>
                <a:lnTo>
                  <a:pt x="165773" y="0"/>
                </a:lnTo>
                <a:close/>
              </a:path>
              <a:path w="332105" h="332105">
                <a:moveTo>
                  <a:pt x="220183" y="10286"/>
                </a:moveTo>
                <a:lnTo>
                  <a:pt x="165773" y="10286"/>
                </a:lnTo>
                <a:lnTo>
                  <a:pt x="197112" y="13445"/>
                </a:lnTo>
                <a:lnTo>
                  <a:pt x="226293" y="22504"/>
                </a:lnTo>
                <a:lnTo>
                  <a:pt x="275717" y="55829"/>
                </a:lnTo>
                <a:lnTo>
                  <a:pt x="309041" y="105254"/>
                </a:lnTo>
                <a:lnTo>
                  <a:pt x="321259" y="165785"/>
                </a:lnTo>
                <a:lnTo>
                  <a:pt x="318100" y="197125"/>
                </a:lnTo>
                <a:lnTo>
                  <a:pt x="294705" y="252712"/>
                </a:lnTo>
                <a:lnTo>
                  <a:pt x="252700" y="294716"/>
                </a:lnTo>
                <a:lnTo>
                  <a:pt x="197112" y="318108"/>
                </a:lnTo>
                <a:lnTo>
                  <a:pt x="165773" y="321271"/>
                </a:lnTo>
                <a:lnTo>
                  <a:pt x="220160" y="321271"/>
                </a:lnTo>
                <a:lnTo>
                  <a:pt x="282992" y="282998"/>
                </a:lnTo>
                <a:lnTo>
                  <a:pt x="308913" y="249451"/>
                </a:lnTo>
                <a:lnTo>
                  <a:pt x="325624" y="209854"/>
                </a:lnTo>
                <a:lnTo>
                  <a:pt x="331546" y="165785"/>
                </a:lnTo>
                <a:lnTo>
                  <a:pt x="325624" y="121715"/>
                </a:lnTo>
                <a:lnTo>
                  <a:pt x="308913" y="82113"/>
                </a:lnTo>
                <a:lnTo>
                  <a:pt x="282992" y="48560"/>
                </a:lnTo>
                <a:lnTo>
                  <a:pt x="249442" y="22636"/>
                </a:lnTo>
                <a:lnTo>
                  <a:pt x="220183" y="10286"/>
                </a:lnTo>
                <a:close/>
              </a:path>
            </a:pathLst>
          </a:custGeom>
          <a:solidFill>
            <a:srgbClr val="00B4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5"/>
          <p:cNvSpPr/>
          <p:nvPr/>
        </p:nvSpPr>
        <p:spPr>
          <a:xfrm>
            <a:off x="495520" y="3990546"/>
            <a:ext cx="217297" cy="2172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8"/>
          <p:cNvSpPr txBox="1"/>
          <p:nvPr/>
        </p:nvSpPr>
        <p:spPr>
          <a:xfrm>
            <a:off x="426687" y="7397790"/>
            <a:ext cx="6509535" cy="7071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z="1600" b="1" i="1" dirty="0">
                <a:solidFill>
                  <a:srgbClr val="00B4D1"/>
                </a:solidFill>
                <a:latin typeface="Coloplast-BoldItalic"/>
                <a:cs typeface="Coloplast-BoldItalic"/>
              </a:rPr>
              <a:t>Results</a:t>
            </a:r>
            <a:endParaRPr sz="1600" dirty="0">
              <a:latin typeface="Coloplast-BoldItalic"/>
              <a:cs typeface="Coloplast-BoldItalic"/>
            </a:endParaRPr>
          </a:p>
          <a:p>
            <a:pPr marL="12700" marR="5080">
              <a:lnSpc>
                <a:spcPct val="105300"/>
              </a:lnSpc>
              <a:spcBef>
                <a:spcPts val="1070"/>
              </a:spcBef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Describe what happened to the skin based on the treatment given. Remember to mention what happened on all </a:t>
            </a: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the 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parameters where there was a positive finding on initial</a:t>
            </a:r>
            <a:r>
              <a:rPr sz="950" spc="14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assessment.</a:t>
            </a:r>
            <a:endParaRPr sz="950" dirty="0">
              <a:latin typeface="Coloplast"/>
              <a:cs typeface="Coloplast"/>
            </a:endParaRPr>
          </a:p>
        </p:txBody>
      </p:sp>
    </p:spTree>
    <p:extLst>
      <p:ext uri="{BB962C8B-B14F-4D97-AF65-F5344CB8AC3E}">
        <p14:creationId xmlns:p14="http://schemas.microsoft.com/office/powerpoint/2010/main" val="819426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80" y="3281253"/>
            <a:ext cx="665543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5200"/>
              </a:lnSpc>
              <a:spcBef>
                <a:spcPts val="100"/>
              </a:spcBef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Also note significant changes to patient related issues. e.g. ease of application, did the product stay in place, how many </a:t>
            </a: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pieces 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of fabric was used </a:t>
            </a:r>
            <a:r>
              <a:rPr sz="950" spc="-5" dirty="0">
                <a:solidFill>
                  <a:srgbClr val="58595B"/>
                </a:solidFill>
                <a:latin typeface="Coloplast"/>
                <a:cs typeface="Coloplast"/>
              </a:rPr>
              <a:t>over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the length of the treatment period, how long was the treatment period, how many times within 5 </a:t>
            </a: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days’ 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of treatment was it necessary to change the piece of fabric</a:t>
            </a:r>
            <a:r>
              <a:rPr sz="950" spc="17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etc.</a:t>
            </a:r>
            <a:endParaRPr sz="950" dirty="0">
              <a:latin typeface="Coloplast"/>
              <a:cs typeface="Coloplas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1161" y="4220084"/>
            <a:ext cx="20580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spc="5" dirty="0">
                <a:solidFill>
                  <a:srgbClr val="00B4D1"/>
                </a:solidFill>
                <a:latin typeface="Coloplast-BoldItalic"/>
                <a:cs typeface="Coloplast-BoldItalic"/>
              </a:rPr>
              <a:t>XX Days after initial</a:t>
            </a:r>
            <a:r>
              <a:rPr sz="1100" b="1" i="1" spc="30" dirty="0">
                <a:solidFill>
                  <a:srgbClr val="00B4D1"/>
                </a:solidFill>
                <a:latin typeface="Coloplast-BoldItalic"/>
                <a:cs typeface="Coloplast-BoldItalic"/>
              </a:rPr>
              <a:t> </a:t>
            </a:r>
            <a:r>
              <a:rPr sz="1100" b="1" i="1" spc="5" dirty="0">
                <a:solidFill>
                  <a:srgbClr val="00B4D1"/>
                </a:solidFill>
                <a:latin typeface="Coloplast-BoldItalic"/>
                <a:cs typeface="Coloplast-BoldItalic"/>
              </a:rPr>
              <a:t>assessment</a:t>
            </a:r>
            <a:endParaRPr sz="1100">
              <a:latin typeface="Coloplast-BoldItalic"/>
              <a:cs typeface="Coloplast-BoldItal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58995" y="4220084"/>
            <a:ext cx="20580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spc="5" dirty="0">
                <a:solidFill>
                  <a:srgbClr val="00B4D1"/>
                </a:solidFill>
                <a:latin typeface="Coloplast-BoldItalic"/>
                <a:cs typeface="Coloplast-BoldItalic"/>
              </a:rPr>
              <a:t>XX Days after initial</a:t>
            </a:r>
            <a:r>
              <a:rPr sz="1100" b="1" i="1" spc="25" dirty="0">
                <a:solidFill>
                  <a:srgbClr val="00B4D1"/>
                </a:solidFill>
                <a:latin typeface="Coloplast-BoldItalic"/>
                <a:cs typeface="Coloplast-BoldItalic"/>
              </a:rPr>
              <a:t> </a:t>
            </a:r>
            <a:r>
              <a:rPr sz="1100" b="1" i="1" spc="5" dirty="0">
                <a:solidFill>
                  <a:srgbClr val="00B4D1"/>
                </a:solidFill>
                <a:latin typeface="Coloplast-BoldItalic"/>
                <a:cs typeface="Coloplast-BoldItalic"/>
              </a:rPr>
              <a:t>assessment</a:t>
            </a:r>
            <a:endParaRPr sz="1100">
              <a:latin typeface="Coloplast-BoldItalic"/>
              <a:cs typeface="Coloplast-BoldItal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7556" y="6802076"/>
            <a:ext cx="6508115" cy="710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z="1600" b="1" i="1" dirty="0">
                <a:solidFill>
                  <a:srgbClr val="00B4D1"/>
                </a:solidFill>
                <a:latin typeface="Coloplast-BoldItalic"/>
                <a:cs typeface="Coloplast-BoldItalic"/>
              </a:rPr>
              <a:t>Conclusion</a:t>
            </a:r>
            <a:endParaRPr sz="1600" dirty="0">
              <a:latin typeface="Coloplast-BoldItalic"/>
              <a:cs typeface="Coloplast-BoldItalic"/>
            </a:endParaRPr>
          </a:p>
          <a:p>
            <a:pPr marL="12700" marR="5080">
              <a:lnSpc>
                <a:spcPct val="105300"/>
              </a:lnSpc>
              <a:spcBef>
                <a:spcPts val="1070"/>
              </a:spcBef>
            </a:pP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Include what features and benefits of the product have allowed it to manage the skin problem, and if InterDry could replace  previous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treatment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and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what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this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would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mean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to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the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physician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and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spc="5" dirty="0">
                <a:solidFill>
                  <a:srgbClr val="EC008C"/>
                </a:solidFill>
                <a:latin typeface="Coloplast"/>
                <a:cs typeface="Coloplast"/>
              </a:rPr>
              <a:t>patient.</a:t>
            </a:r>
            <a:r>
              <a:rPr sz="950" spc="3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spc="-5" dirty="0">
                <a:solidFill>
                  <a:srgbClr val="EC008C"/>
                </a:solidFill>
                <a:latin typeface="Coloplast"/>
                <a:cs typeface="Coloplast"/>
              </a:rPr>
              <a:t>for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the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physician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and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patient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will</a:t>
            </a:r>
            <a:r>
              <a:rPr sz="950" spc="20" dirty="0">
                <a:solidFill>
                  <a:srgbClr val="EC008C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EC008C"/>
                </a:solidFill>
                <a:latin typeface="Coloplast"/>
                <a:cs typeface="Coloplast"/>
              </a:rPr>
              <a:t>be.</a:t>
            </a:r>
            <a:endParaRPr sz="950" dirty="0">
              <a:latin typeface="Coloplast"/>
              <a:cs typeface="Coloplas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8304" y="708387"/>
            <a:ext cx="54229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Erythema</a:t>
            </a:r>
            <a:endParaRPr sz="950">
              <a:latin typeface="Coloplast"/>
              <a:cs typeface="Coloplas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90179" y="7333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09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18841" y="708387"/>
            <a:ext cx="87820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Clear of</a:t>
            </a:r>
            <a:r>
              <a:rPr sz="950" spc="-1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redness</a:t>
            </a:r>
            <a:endParaRPr sz="950">
              <a:latin typeface="Coloplast"/>
              <a:cs typeface="Coloplas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014179" y="7333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142841" y="708387"/>
            <a:ext cx="56705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Slight</a:t>
            </a:r>
            <a:r>
              <a:rPr sz="950" spc="-3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pink</a:t>
            </a:r>
            <a:endParaRPr sz="950">
              <a:latin typeface="Coloplast"/>
              <a:cs typeface="Coloplas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941279" y="7333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069941" y="708387"/>
            <a:ext cx="97155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Moderate</a:t>
            </a:r>
            <a:r>
              <a:rPr sz="950" spc="-3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redness</a:t>
            </a:r>
            <a:endParaRPr sz="950">
              <a:latin typeface="Coloplast"/>
              <a:cs typeface="Coloplas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465279" y="7333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593941" y="708387"/>
            <a:ext cx="106235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5" dirty="0">
                <a:solidFill>
                  <a:srgbClr val="58595B"/>
                </a:solidFill>
                <a:latin typeface="Coloplast"/>
                <a:cs typeface="Coloplast"/>
              </a:rPr>
              <a:t>Servere </a:t>
            </a:r>
            <a:r>
              <a:rPr sz="650" spc="-10" dirty="0">
                <a:solidFill>
                  <a:srgbClr val="58595B"/>
                </a:solidFill>
                <a:latin typeface="Coloplast"/>
                <a:cs typeface="Coloplast"/>
              </a:rPr>
              <a:t>(“Fire engine</a:t>
            </a:r>
            <a:r>
              <a:rPr sz="650" spc="-8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650" spc="-15" dirty="0">
                <a:solidFill>
                  <a:srgbClr val="58595B"/>
                </a:solidFill>
                <a:latin typeface="Coloplast"/>
                <a:cs typeface="Coloplast"/>
              </a:rPr>
              <a:t>red”)</a:t>
            </a:r>
            <a:endParaRPr sz="650">
              <a:latin typeface="Coloplast"/>
              <a:cs typeface="Coloplas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490179" y="9619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09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14179" y="9619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941279" y="9619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88979" y="9619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65279" y="9619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76479" y="9619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90179" y="11905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09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014179" y="11905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941279" y="11905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88979" y="11905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65279" y="11905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76479" y="11905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90179" y="14191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09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14179" y="14191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941279" y="14191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588979" y="14191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465279" y="14191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176479" y="14191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490179" y="16477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09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014179" y="16477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941279" y="16477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588979" y="16477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65279" y="16477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76479" y="16477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3" name="object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89753"/>
              </p:ext>
            </p:extLst>
          </p:nvPr>
        </p:nvGraphicFramePr>
        <p:xfrm>
          <a:off x="439254" y="958012"/>
          <a:ext cx="6550657" cy="827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4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5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6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70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35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5242">
                <a:tc>
                  <a:txBody>
                    <a:bodyPr/>
                    <a:lstStyle/>
                    <a:p>
                      <a:pPr marL="31750">
                        <a:lnSpc>
                          <a:spcPts val="1075"/>
                        </a:lnSpc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Maceration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1075"/>
                        </a:lnSpc>
                      </a:pPr>
                      <a:r>
                        <a:rPr sz="950" spc="-1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Clear </a:t>
                      </a:r>
                      <a:r>
                        <a:rPr sz="950" spc="-1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of</a:t>
                      </a:r>
                      <a:r>
                        <a:rPr sz="950" spc="-5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spc="-2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maceration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075"/>
                        </a:lnSpc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Much</a:t>
                      </a:r>
                      <a:r>
                        <a:rPr sz="950" spc="-4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better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ts val="1075"/>
                        </a:lnSpc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Bet</a:t>
                      </a: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t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er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ts val="1075"/>
                        </a:lnSpc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Same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ts val="1075"/>
                        </a:lnSpc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Worse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075"/>
                        </a:lnSpc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Much</a:t>
                      </a:r>
                      <a:r>
                        <a:rPr sz="950" spc="-7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worse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Itching/burning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-1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Clear </a:t>
                      </a:r>
                      <a:r>
                        <a:rPr sz="950" spc="-1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of</a:t>
                      </a:r>
                      <a:r>
                        <a:rPr sz="950" spc="-6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spc="-1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iItching/burning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Much</a:t>
                      </a:r>
                      <a:r>
                        <a:rPr sz="950" spc="-4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better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Bet</a:t>
                      </a: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t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er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Same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Worse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Much</a:t>
                      </a:r>
                      <a:r>
                        <a:rPr sz="950" spc="-7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worse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Denudement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-1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Clear </a:t>
                      </a:r>
                      <a:r>
                        <a:rPr sz="950" spc="-1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of</a:t>
                      </a:r>
                      <a:r>
                        <a:rPr sz="950" spc="-6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denudement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Much</a:t>
                      </a:r>
                      <a:r>
                        <a:rPr sz="950" spc="-4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better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Bet</a:t>
                      </a: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t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er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Same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Worse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Much</a:t>
                      </a:r>
                      <a:r>
                        <a:rPr sz="950" spc="-7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worse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258">
                <a:tc>
                  <a:txBody>
                    <a:bodyPr/>
                    <a:lstStyle/>
                    <a:p>
                      <a:pPr marL="31750">
                        <a:lnSpc>
                          <a:spcPts val="1085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Satellite 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lesions</a:t>
                      </a:r>
                      <a:endParaRPr sz="950" dirty="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1085"/>
                        </a:lnSpc>
                        <a:spcBef>
                          <a:spcPts val="275"/>
                        </a:spcBef>
                      </a:pPr>
                      <a:r>
                        <a:rPr sz="950" spc="-1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Clear </a:t>
                      </a:r>
                      <a:r>
                        <a:rPr sz="950" spc="-1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of </a:t>
                      </a: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satellite</a:t>
                      </a:r>
                      <a:r>
                        <a:rPr sz="950" spc="-4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lesions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085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Much</a:t>
                      </a:r>
                      <a:r>
                        <a:rPr sz="950" spc="-4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better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ts val="1085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Bet</a:t>
                      </a: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t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er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ts val="1085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Same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ts val="1085"/>
                        </a:lnSpc>
                        <a:spcBef>
                          <a:spcPts val="275"/>
                        </a:spcBef>
                      </a:pP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Worse</a:t>
                      </a:r>
                      <a:endParaRPr sz="95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085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Much</a:t>
                      </a:r>
                      <a:r>
                        <a:rPr sz="950" spc="-70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 </a:t>
                      </a:r>
                      <a:r>
                        <a:rPr sz="950" spc="5" dirty="0">
                          <a:solidFill>
                            <a:srgbClr val="58595B"/>
                          </a:solidFill>
                          <a:latin typeface="Coloplast"/>
                          <a:cs typeface="Coloplast"/>
                        </a:rPr>
                        <a:t>worse</a:t>
                      </a:r>
                      <a:endParaRPr sz="950" dirty="0">
                        <a:latin typeface="Coloplast"/>
                        <a:cs typeface="Coloplast"/>
                      </a:endParaRPr>
                    </a:p>
                  </a:txBody>
                  <a:tcPr marL="0" marR="0" marT="349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4" name="object 44"/>
          <p:cNvSpPr txBox="1"/>
          <p:nvPr/>
        </p:nvSpPr>
        <p:spPr>
          <a:xfrm>
            <a:off x="458321" y="1851419"/>
            <a:ext cx="35941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5" dirty="0">
                <a:solidFill>
                  <a:srgbClr val="58595B"/>
                </a:solidFill>
                <a:latin typeface="Coloplast"/>
                <a:cs typeface="Coloplast"/>
              </a:rPr>
              <a:t>Odour</a:t>
            </a:r>
            <a:endParaRPr sz="950">
              <a:latin typeface="Coloplast"/>
              <a:cs typeface="Coloplast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490179" y="18763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09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616428" y="1851387"/>
            <a:ext cx="107569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No unpleasant</a:t>
            </a:r>
            <a:r>
              <a:rPr sz="950" spc="-8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smell</a:t>
            </a:r>
            <a:endParaRPr sz="950">
              <a:latin typeface="Coloplast"/>
              <a:cs typeface="Coloplast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014179" y="18763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3140428" y="1851387"/>
            <a:ext cx="110363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Minimal </a:t>
            </a:r>
            <a:r>
              <a:rPr sz="650" spc="-5" dirty="0">
                <a:solidFill>
                  <a:srgbClr val="58595B"/>
                </a:solidFill>
                <a:latin typeface="Coloplast"/>
                <a:cs typeface="Coloplast"/>
              </a:rPr>
              <a:t>(barely</a:t>
            </a:r>
            <a:r>
              <a:rPr sz="650" spc="-6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650" spc="-5" dirty="0">
                <a:solidFill>
                  <a:srgbClr val="58595B"/>
                </a:solidFill>
                <a:latin typeface="Coloplast"/>
                <a:cs typeface="Coloplast"/>
              </a:rPr>
              <a:t>noticeable)</a:t>
            </a:r>
            <a:endParaRPr sz="650">
              <a:latin typeface="Coloplast"/>
              <a:cs typeface="Coloplast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386693" y="18763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4512942" y="1851387"/>
            <a:ext cx="81724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5" dirty="0">
                <a:solidFill>
                  <a:srgbClr val="58595B"/>
                </a:solidFill>
                <a:latin typeface="Coloplast"/>
                <a:cs typeface="Coloplast"/>
              </a:rPr>
              <a:t>Strong</a:t>
            </a:r>
            <a:r>
              <a:rPr sz="950" spc="-6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650" spc="-5" dirty="0">
                <a:solidFill>
                  <a:srgbClr val="58595B"/>
                </a:solidFill>
                <a:latin typeface="Coloplast"/>
                <a:cs typeface="Coloplast"/>
              </a:rPr>
              <a:t>(intolerable)</a:t>
            </a:r>
            <a:endParaRPr sz="650">
              <a:latin typeface="Coloplast"/>
              <a:cs typeface="Coloplast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5465279" y="18763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10">
                <a:moveTo>
                  <a:pt x="0" y="105244"/>
                </a:moveTo>
                <a:lnTo>
                  <a:pt x="105244" y="105244"/>
                </a:lnTo>
                <a:lnTo>
                  <a:pt x="105244" y="0"/>
                </a:lnTo>
                <a:lnTo>
                  <a:pt x="0" y="0"/>
                </a:lnTo>
                <a:lnTo>
                  <a:pt x="0" y="105244"/>
                </a:lnTo>
                <a:close/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5591528" y="1851387"/>
            <a:ext cx="141668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5" dirty="0">
                <a:solidFill>
                  <a:srgbClr val="58595B"/>
                </a:solidFill>
                <a:latin typeface="Coloplast"/>
                <a:cs typeface="Coloplast"/>
              </a:rPr>
              <a:t>Moderate </a:t>
            </a:r>
            <a:r>
              <a:rPr sz="650" spc="-15" dirty="0">
                <a:solidFill>
                  <a:srgbClr val="58595B"/>
                </a:solidFill>
                <a:latin typeface="Coloplast"/>
                <a:cs typeface="Coloplast"/>
              </a:rPr>
              <a:t>(noticeable, </a:t>
            </a:r>
            <a:r>
              <a:rPr sz="650" spc="-10" dirty="0">
                <a:solidFill>
                  <a:srgbClr val="58595B"/>
                </a:solidFill>
                <a:latin typeface="Coloplast"/>
                <a:cs typeface="Coloplast"/>
              </a:rPr>
              <a:t>but</a:t>
            </a:r>
            <a:r>
              <a:rPr sz="650" spc="-3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650" spc="-15" dirty="0">
                <a:solidFill>
                  <a:srgbClr val="58595B"/>
                </a:solidFill>
                <a:latin typeface="Coloplast"/>
                <a:cs typeface="Coloplast"/>
              </a:rPr>
              <a:t>tolerable)</a:t>
            </a:r>
            <a:endParaRPr sz="650">
              <a:latin typeface="Coloplast"/>
              <a:cs typeface="Coloplas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58304" y="2232419"/>
            <a:ext cx="6674484" cy="9541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60515" algn="l"/>
              </a:tabLst>
            </a:pP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Other - please</a:t>
            </a:r>
            <a:r>
              <a:rPr sz="950" spc="20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dirty="0">
                <a:solidFill>
                  <a:srgbClr val="58595B"/>
                </a:solidFill>
                <a:latin typeface="Coloplast"/>
                <a:cs typeface="Coloplast"/>
              </a:rPr>
              <a:t>specify</a:t>
            </a:r>
            <a:r>
              <a:rPr sz="950" spc="15" dirty="0">
                <a:solidFill>
                  <a:srgbClr val="58595B"/>
                </a:solidFill>
                <a:latin typeface="Coloplast"/>
                <a:cs typeface="Coloplast"/>
              </a:rPr>
              <a:t> </a:t>
            </a:r>
            <a:r>
              <a:rPr sz="950" u="sng" dirty="0">
                <a:solidFill>
                  <a:srgbClr val="58595B"/>
                </a:solidFill>
                <a:uFill>
                  <a:solidFill>
                    <a:srgbClr val="58595B"/>
                  </a:solidFill>
                </a:uFill>
                <a:latin typeface="Coloplast"/>
                <a:cs typeface="Coloplast"/>
              </a:rPr>
              <a:t> 	</a:t>
            </a:r>
            <a:endParaRPr lang="da-DK" sz="950" dirty="0">
              <a:latin typeface="Coloplast"/>
              <a:cs typeface="Coloplas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60515" algn="l"/>
              </a:tabLst>
            </a:pPr>
            <a:endParaRPr lang="da-DK" sz="950" u="sng" dirty="0">
              <a:solidFill>
                <a:srgbClr val="58595B"/>
              </a:solidFill>
              <a:uFill>
                <a:solidFill>
                  <a:srgbClr val="58595B"/>
                </a:solidFill>
              </a:uFill>
              <a:latin typeface="Coloplast"/>
              <a:cs typeface="Coloplas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60515" algn="l"/>
              </a:tabLst>
            </a:pPr>
            <a:r>
              <a:rPr lang="da-DK" sz="950" u="sng" dirty="0">
                <a:solidFill>
                  <a:srgbClr val="58595B"/>
                </a:solidFill>
                <a:uFill>
                  <a:solidFill>
                    <a:srgbClr val="58595B"/>
                  </a:solidFill>
                </a:uFill>
                <a:latin typeface="Coloplast"/>
                <a:cs typeface="Coloplast"/>
              </a:rPr>
              <a:t>	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60515" algn="l"/>
              </a:tabLst>
            </a:pPr>
            <a:endParaRPr lang="da-DK" sz="950" u="sng" dirty="0">
              <a:solidFill>
                <a:srgbClr val="58595B"/>
              </a:solidFill>
              <a:uFill>
                <a:solidFill>
                  <a:srgbClr val="58595B"/>
                </a:solidFill>
              </a:uFill>
              <a:latin typeface="Coloplast"/>
              <a:cs typeface="Coloplast"/>
            </a:endParaRPr>
          </a:p>
          <a:p>
            <a:pPr marL="12700">
              <a:spcBef>
                <a:spcPts val="100"/>
              </a:spcBef>
              <a:tabLst>
                <a:tab pos="6660515" algn="l"/>
              </a:tabLst>
            </a:pPr>
            <a:r>
              <a:rPr lang="da-DK" sz="950" u="sng" dirty="0">
                <a:solidFill>
                  <a:srgbClr val="58595B"/>
                </a:solidFill>
                <a:uFill>
                  <a:solidFill>
                    <a:srgbClr val="58595B"/>
                  </a:solidFill>
                </a:uFill>
                <a:latin typeface="Coloplast"/>
                <a:cs typeface="Coloplast"/>
              </a:rPr>
              <a:t>	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60515" algn="l"/>
              </a:tabLst>
            </a:pPr>
            <a:endParaRPr lang="da-DK" sz="950" u="sng" dirty="0">
              <a:solidFill>
                <a:srgbClr val="58595B"/>
              </a:solidFill>
              <a:uFill>
                <a:solidFill>
                  <a:srgbClr val="58595B"/>
                </a:solidFill>
              </a:uFill>
              <a:latin typeface="Coloplast"/>
              <a:cs typeface="Coloplast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73866" y="4520059"/>
            <a:ext cx="3051175" cy="1758950"/>
          </a:xfrm>
          <a:prstGeom prst="rect">
            <a:avLst/>
          </a:prstGeom>
          <a:solidFill>
            <a:srgbClr val="E0E1E2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00">
              <a:latin typeface="Times New Roman"/>
              <a:cs typeface="Times New Roman"/>
            </a:endParaRPr>
          </a:p>
          <a:p>
            <a:pPr marL="834390" marR="896619">
              <a:lnSpc>
                <a:spcPct val="100000"/>
              </a:lnSpc>
            </a:pPr>
            <a:r>
              <a:rPr sz="800" dirty="0">
                <a:solidFill>
                  <a:srgbClr val="EC008C"/>
                </a:solidFill>
                <a:latin typeface="Coloplast"/>
                <a:cs typeface="Coloplast"/>
              </a:rPr>
              <a:t>Insert photo from </a:t>
            </a:r>
            <a:r>
              <a:rPr sz="800" spc="5" dirty="0">
                <a:solidFill>
                  <a:srgbClr val="EC008C"/>
                </a:solidFill>
                <a:latin typeface="Coloplast"/>
                <a:cs typeface="Coloplast"/>
              </a:rPr>
              <a:t>assessment  </a:t>
            </a:r>
            <a:r>
              <a:rPr sz="800" dirty="0">
                <a:solidFill>
                  <a:srgbClr val="EC008C"/>
                </a:solidFill>
                <a:latin typeface="Coloplast"/>
                <a:cs typeface="Coloplast"/>
              </a:rPr>
              <a:t>and note day after </a:t>
            </a:r>
            <a:r>
              <a:rPr sz="800" spc="5" dirty="0">
                <a:solidFill>
                  <a:srgbClr val="EC008C"/>
                </a:solidFill>
                <a:latin typeface="Coloplast"/>
                <a:cs typeface="Coloplast"/>
              </a:rPr>
              <a:t>initial  assessment</a:t>
            </a:r>
            <a:endParaRPr sz="800">
              <a:latin typeface="Coloplast"/>
              <a:cs typeface="Coloplast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071700" y="4520059"/>
            <a:ext cx="3051175" cy="1758950"/>
          </a:xfrm>
          <a:prstGeom prst="rect">
            <a:avLst/>
          </a:prstGeom>
          <a:solidFill>
            <a:srgbClr val="E0E1E2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50">
              <a:latin typeface="Times New Roman"/>
              <a:cs typeface="Times New Roman"/>
            </a:endParaRPr>
          </a:p>
          <a:p>
            <a:pPr marL="834390" marR="896619">
              <a:lnSpc>
                <a:spcPct val="100000"/>
              </a:lnSpc>
            </a:pPr>
            <a:r>
              <a:rPr sz="800" dirty="0">
                <a:solidFill>
                  <a:srgbClr val="EC008C"/>
                </a:solidFill>
                <a:latin typeface="Coloplast"/>
                <a:cs typeface="Coloplast"/>
              </a:rPr>
              <a:t>Insert photo from </a:t>
            </a:r>
            <a:r>
              <a:rPr sz="800" spc="5" dirty="0">
                <a:solidFill>
                  <a:srgbClr val="EC008C"/>
                </a:solidFill>
                <a:latin typeface="Coloplast"/>
                <a:cs typeface="Coloplast"/>
              </a:rPr>
              <a:t>assessment  </a:t>
            </a:r>
            <a:r>
              <a:rPr sz="800" dirty="0">
                <a:solidFill>
                  <a:srgbClr val="EC008C"/>
                </a:solidFill>
                <a:latin typeface="Coloplast"/>
                <a:cs typeface="Coloplast"/>
              </a:rPr>
              <a:t>and note day after </a:t>
            </a:r>
            <a:r>
              <a:rPr sz="800" spc="5" dirty="0">
                <a:solidFill>
                  <a:srgbClr val="EC008C"/>
                </a:solidFill>
                <a:latin typeface="Coloplast"/>
                <a:cs typeface="Coloplast"/>
              </a:rPr>
              <a:t>initial  assessment</a:t>
            </a:r>
            <a:endParaRPr sz="800">
              <a:latin typeface="Coloplast"/>
              <a:cs typeface="Coloplast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044801" y="10170546"/>
            <a:ext cx="163195" cy="173990"/>
          </a:xfrm>
          <a:custGeom>
            <a:avLst/>
            <a:gdLst/>
            <a:ahLst/>
            <a:cxnLst/>
            <a:rect l="l" t="t" r="r" b="b"/>
            <a:pathLst>
              <a:path w="163195" h="173990">
                <a:moveTo>
                  <a:pt x="85725" y="0"/>
                </a:moveTo>
                <a:lnTo>
                  <a:pt x="36843" y="13367"/>
                </a:lnTo>
                <a:lnTo>
                  <a:pt x="6172" y="51741"/>
                </a:lnTo>
                <a:lnTo>
                  <a:pt x="0" y="87591"/>
                </a:lnTo>
                <a:lnTo>
                  <a:pt x="1591" y="105642"/>
                </a:lnTo>
                <a:lnTo>
                  <a:pt x="24244" y="150266"/>
                </a:lnTo>
                <a:lnTo>
                  <a:pt x="67835" y="172345"/>
                </a:lnTo>
                <a:lnTo>
                  <a:pt x="85725" y="173863"/>
                </a:lnTo>
                <a:lnTo>
                  <a:pt x="115272" y="169031"/>
                </a:lnTo>
                <a:lnTo>
                  <a:pt x="138803" y="155292"/>
                </a:lnTo>
                <a:lnTo>
                  <a:pt x="151591" y="138341"/>
                </a:lnTo>
                <a:lnTo>
                  <a:pt x="85725" y="138341"/>
                </a:lnTo>
                <a:lnTo>
                  <a:pt x="77143" y="137652"/>
                </a:lnTo>
                <a:lnTo>
                  <a:pt x="46491" y="110448"/>
                </a:lnTo>
                <a:lnTo>
                  <a:pt x="42951" y="87591"/>
                </a:lnTo>
                <a:lnTo>
                  <a:pt x="43864" y="75006"/>
                </a:lnTo>
                <a:lnTo>
                  <a:pt x="62743" y="41624"/>
                </a:lnTo>
                <a:lnTo>
                  <a:pt x="85725" y="35521"/>
                </a:lnTo>
                <a:lnTo>
                  <a:pt x="153237" y="35521"/>
                </a:lnTo>
                <a:lnTo>
                  <a:pt x="137156" y="16619"/>
                </a:lnTo>
                <a:lnTo>
                  <a:pt x="114128" y="4347"/>
                </a:lnTo>
                <a:lnTo>
                  <a:pt x="85725" y="0"/>
                </a:lnTo>
                <a:close/>
              </a:path>
              <a:path w="163195" h="173990">
                <a:moveTo>
                  <a:pt x="163017" y="102400"/>
                </a:moveTo>
                <a:lnTo>
                  <a:pt x="121361" y="102400"/>
                </a:lnTo>
                <a:lnTo>
                  <a:pt x="121170" y="104813"/>
                </a:lnTo>
                <a:lnTo>
                  <a:pt x="117180" y="118994"/>
                </a:lnTo>
                <a:lnTo>
                  <a:pt x="109720" y="129525"/>
                </a:lnTo>
                <a:lnTo>
                  <a:pt x="99123" y="136083"/>
                </a:lnTo>
                <a:lnTo>
                  <a:pt x="85725" y="138341"/>
                </a:lnTo>
                <a:lnTo>
                  <a:pt x="151591" y="138341"/>
                </a:lnTo>
                <a:lnTo>
                  <a:pt x="155035" y="133775"/>
                </a:lnTo>
                <a:lnTo>
                  <a:pt x="162678" y="105642"/>
                </a:lnTo>
                <a:lnTo>
                  <a:pt x="163017" y="102400"/>
                </a:lnTo>
                <a:close/>
              </a:path>
              <a:path w="163195" h="173990">
                <a:moveTo>
                  <a:pt x="153237" y="35521"/>
                </a:moveTo>
                <a:lnTo>
                  <a:pt x="85725" y="35521"/>
                </a:lnTo>
                <a:lnTo>
                  <a:pt x="97843" y="37498"/>
                </a:lnTo>
                <a:lnTo>
                  <a:pt x="108196" y="42922"/>
                </a:lnTo>
                <a:lnTo>
                  <a:pt x="115784" y="51038"/>
                </a:lnTo>
                <a:lnTo>
                  <a:pt x="119608" y="61087"/>
                </a:lnTo>
                <a:lnTo>
                  <a:pt x="119976" y="63576"/>
                </a:lnTo>
                <a:lnTo>
                  <a:pt x="161645" y="63550"/>
                </a:lnTo>
                <a:lnTo>
                  <a:pt x="161251" y="60299"/>
                </a:lnTo>
                <a:lnTo>
                  <a:pt x="153351" y="35656"/>
                </a:lnTo>
                <a:lnTo>
                  <a:pt x="153237" y="35521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218063" y="10214985"/>
            <a:ext cx="132080" cy="128270"/>
          </a:xfrm>
          <a:custGeom>
            <a:avLst/>
            <a:gdLst/>
            <a:ahLst/>
            <a:cxnLst/>
            <a:rect l="l" t="t" r="r" b="b"/>
            <a:pathLst>
              <a:path w="132079" h="128270">
                <a:moveTo>
                  <a:pt x="65900" y="0"/>
                </a:moveTo>
                <a:lnTo>
                  <a:pt x="27168" y="10190"/>
                </a:lnTo>
                <a:lnTo>
                  <a:pt x="1118" y="50646"/>
                </a:lnTo>
                <a:lnTo>
                  <a:pt x="0" y="64223"/>
                </a:lnTo>
                <a:lnTo>
                  <a:pt x="1121" y="77645"/>
                </a:lnTo>
                <a:lnTo>
                  <a:pt x="27279" y="117981"/>
                </a:lnTo>
                <a:lnTo>
                  <a:pt x="65900" y="128257"/>
                </a:lnTo>
                <a:lnTo>
                  <a:pt x="80242" y="127093"/>
                </a:lnTo>
                <a:lnTo>
                  <a:pt x="114553" y="110121"/>
                </a:lnTo>
                <a:lnTo>
                  <a:pt x="123301" y="98361"/>
                </a:lnTo>
                <a:lnTo>
                  <a:pt x="58445" y="98361"/>
                </a:lnTo>
                <a:lnTo>
                  <a:pt x="52501" y="96164"/>
                </a:lnTo>
                <a:lnTo>
                  <a:pt x="39357" y="64223"/>
                </a:lnTo>
                <a:lnTo>
                  <a:pt x="39707" y="57256"/>
                </a:lnTo>
                <a:lnTo>
                  <a:pt x="58458" y="29895"/>
                </a:lnTo>
                <a:lnTo>
                  <a:pt x="123269" y="29895"/>
                </a:lnTo>
                <a:lnTo>
                  <a:pt x="122081" y="27531"/>
                </a:lnTo>
                <a:lnTo>
                  <a:pt x="114503" y="18122"/>
                </a:lnTo>
                <a:lnTo>
                  <a:pt x="104701" y="10281"/>
                </a:lnTo>
                <a:lnTo>
                  <a:pt x="93221" y="4608"/>
                </a:lnTo>
                <a:lnTo>
                  <a:pt x="80231" y="1161"/>
                </a:lnTo>
                <a:lnTo>
                  <a:pt x="65900" y="0"/>
                </a:lnTo>
                <a:close/>
              </a:path>
              <a:path w="132079" h="128270">
                <a:moveTo>
                  <a:pt x="123269" y="29895"/>
                </a:moveTo>
                <a:lnTo>
                  <a:pt x="73456" y="29895"/>
                </a:lnTo>
                <a:lnTo>
                  <a:pt x="79489" y="32131"/>
                </a:lnTo>
                <a:lnTo>
                  <a:pt x="83845" y="36487"/>
                </a:lnTo>
                <a:lnTo>
                  <a:pt x="88297" y="42676"/>
                </a:lnTo>
                <a:lnTo>
                  <a:pt x="90985" y="49845"/>
                </a:lnTo>
                <a:lnTo>
                  <a:pt x="92307" y="57270"/>
                </a:lnTo>
                <a:lnTo>
                  <a:pt x="92659" y="64223"/>
                </a:lnTo>
                <a:lnTo>
                  <a:pt x="92297" y="71134"/>
                </a:lnTo>
                <a:lnTo>
                  <a:pt x="73380" y="98361"/>
                </a:lnTo>
                <a:lnTo>
                  <a:pt x="123301" y="98361"/>
                </a:lnTo>
                <a:lnTo>
                  <a:pt x="127584" y="89849"/>
                </a:lnTo>
                <a:lnTo>
                  <a:pt x="130916" y="77628"/>
                </a:lnTo>
                <a:lnTo>
                  <a:pt x="132041" y="64223"/>
                </a:lnTo>
                <a:lnTo>
                  <a:pt x="130914" y="50750"/>
                </a:lnTo>
                <a:lnTo>
                  <a:pt x="127573" y="38463"/>
                </a:lnTo>
                <a:lnTo>
                  <a:pt x="123269" y="29895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416690" y="10214985"/>
            <a:ext cx="132080" cy="128270"/>
          </a:xfrm>
          <a:custGeom>
            <a:avLst/>
            <a:gdLst/>
            <a:ahLst/>
            <a:cxnLst/>
            <a:rect l="l" t="t" r="r" b="b"/>
            <a:pathLst>
              <a:path w="132079" h="128270">
                <a:moveTo>
                  <a:pt x="65912" y="0"/>
                </a:moveTo>
                <a:lnTo>
                  <a:pt x="27186" y="10190"/>
                </a:lnTo>
                <a:lnTo>
                  <a:pt x="1124" y="50646"/>
                </a:lnTo>
                <a:lnTo>
                  <a:pt x="0" y="64223"/>
                </a:lnTo>
                <a:lnTo>
                  <a:pt x="1129" y="77645"/>
                </a:lnTo>
                <a:lnTo>
                  <a:pt x="27281" y="117981"/>
                </a:lnTo>
                <a:lnTo>
                  <a:pt x="65912" y="128257"/>
                </a:lnTo>
                <a:lnTo>
                  <a:pt x="80273" y="127093"/>
                </a:lnTo>
                <a:lnTo>
                  <a:pt x="114566" y="110121"/>
                </a:lnTo>
                <a:lnTo>
                  <a:pt x="123305" y="98361"/>
                </a:lnTo>
                <a:lnTo>
                  <a:pt x="58496" y="98361"/>
                </a:lnTo>
                <a:lnTo>
                  <a:pt x="52514" y="96164"/>
                </a:lnTo>
                <a:lnTo>
                  <a:pt x="39395" y="64223"/>
                </a:lnTo>
                <a:lnTo>
                  <a:pt x="39750" y="57256"/>
                </a:lnTo>
                <a:lnTo>
                  <a:pt x="58496" y="29895"/>
                </a:lnTo>
                <a:lnTo>
                  <a:pt x="123283" y="29895"/>
                </a:lnTo>
                <a:lnTo>
                  <a:pt x="122097" y="27531"/>
                </a:lnTo>
                <a:lnTo>
                  <a:pt x="114528" y="18122"/>
                </a:lnTo>
                <a:lnTo>
                  <a:pt x="104726" y="10281"/>
                </a:lnTo>
                <a:lnTo>
                  <a:pt x="93244" y="4608"/>
                </a:lnTo>
                <a:lnTo>
                  <a:pt x="80251" y="1161"/>
                </a:lnTo>
                <a:lnTo>
                  <a:pt x="65912" y="0"/>
                </a:lnTo>
                <a:close/>
              </a:path>
              <a:path w="132079" h="128270">
                <a:moveTo>
                  <a:pt x="123283" y="29895"/>
                </a:moveTo>
                <a:lnTo>
                  <a:pt x="73456" y="29895"/>
                </a:lnTo>
                <a:lnTo>
                  <a:pt x="79489" y="32131"/>
                </a:lnTo>
                <a:lnTo>
                  <a:pt x="83896" y="36487"/>
                </a:lnTo>
                <a:lnTo>
                  <a:pt x="88334" y="42676"/>
                </a:lnTo>
                <a:lnTo>
                  <a:pt x="91014" y="49845"/>
                </a:lnTo>
                <a:lnTo>
                  <a:pt x="92332" y="57270"/>
                </a:lnTo>
                <a:lnTo>
                  <a:pt x="92684" y="64223"/>
                </a:lnTo>
                <a:lnTo>
                  <a:pt x="92323" y="71134"/>
                </a:lnTo>
                <a:lnTo>
                  <a:pt x="73405" y="98361"/>
                </a:lnTo>
                <a:lnTo>
                  <a:pt x="123305" y="98361"/>
                </a:lnTo>
                <a:lnTo>
                  <a:pt x="127585" y="89849"/>
                </a:lnTo>
                <a:lnTo>
                  <a:pt x="130916" y="77628"/>
                </a:lnTo>
                <a:lnTo>
                  <a:pt x="132041" y="64223"/>
                </a:lnTo>
                <a:lnTo>
                  <a:pt x="130916" y="50750"/>
                </a:lnTo>
                <a:lnTo>
                  <a:pt x="127581" y="38463"/>
                </a:lnTo>
                <a:lnTo>
                  <a:pt x="123283" y="29895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383401" y="1017407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39344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725177" y="1017407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39331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021508" y="10183181"/>
            <a:ext cx="84455" cy="158750"/>
          </a:xfrm>
          <a:custGeom>
            <a:avLst/>
            <a:gdLst/>
            <a:ahLst/>
            <a:cxnLst/>
            <a:rect l="l" t="t" r="r" b="b"/>
            <a:pathLst>
              <a:path w="84454" h="158750">
                <a:moveTo>
                  <a:pt x="59639" y="62064"/>
                </a:moveTo>
                <a:lnTo>
                  <a:pt x="20307" y="62064"/>
                </a:lnTo>
                <a:lnTo>
                  <a:pt x="20307" y="136486"/>
                </a:lnTo>
                <a:lnTo>
                  <a:pt x="53207" y="157896"/>
                </a:lnTo>
                <a:lnTo>
                  <a:pt x="61645" y="158191"/>
                </a:lnTo>
                <a:lnTo>
                  <a:pt x="70243" y="158191"/>
                </a:lnTo>
                <a:lnTo>
                  <a:pt x="76784" y="157784"/>
                </a:lnTo>
                <a:lnTo>
                  <a:pt x="81686" y="157010"/>
                </a:lnTo>
                <a:lnTo>
                  <a:pt x="84175" y="156641"/>
                </a:lnTo>
                <a:lnTo>
                  <a:pt x="84175" y="127152"/>
                </a:lnTo>
                <a:lnTo>
                  <a:pt x="65722" y="127152"/>
                </a:lnTo>
                <a:lnTo>
                  <a:pt x="62839" y="126517"/>
                </a:lnTo>
                <a:lnTo>
                  <a:pt x="60210" y="123939"/>
                </a:lnTo>
                <a:lnTo>
                  <a:pt x="59639" y="121272"/>
                </a:lnTo>
                <a:lnTo>
                  <a:pt x="59639" y="62064"/>
                </a:lnTo>
                <a:close/>
              </a:path>
              <a:path w="84454" h="158750">
                <a:moveTo>
                  <a:pt x="84175" y="125641"/>
                </a:moveTo>
                <a:lnTo>
                  <a:pt x="77622" y="126860"/>
                </a:lnTo>
                <a:lnTo>
                  <a:pt x="74561" y="127152"/>
                </a:lnTo>
                <a:lnTo>
                  <a:pt x="84175" y="127152"/>
                </a:lnTo>
                <a:lnTo>
                  <a:pt x="84175" y="125641"/>
                </a:lnTo>
                <a:close/>
              </a:path>
              <a:path w="84454" h="158750">
                <a:moveTo>
                  <a:pt x="25" y="34810"/>
                </a:moveTo>
                <a:lnTo>
                  <a:pt x="0" y="62064"/>
                </a:lnTo>
                <a:lnTo>
                  <a:pt x="84175" y="62064"/>
                </a:lnTo>
                <a:lnTo>
                  <a:pt x="84175" y="34848"/>
                </a:lnTo>
                <a:lnTo>
                  <a:pt x="20307" y="34848"/>
                </a:lnTo>
                <a:lnTo>
                  <a:pt x="25" y="34810"/>
                </a:lnTo>
                <a:close/>
              </a:path>
              <a:path w="84454" h="158750">
                <a:moveTo>
                  <a:pt x="59639" y="0"/>
                </a:moveTo>
                <a:lnTo>
                  <a:pt x="20307" y="0"/>
                </a:lnTo>
                <a:lnTo>
                  <a:pt x="20307" y="34848"/>
                </a:lnTo>
                <a:lnTo>
                  <a:pt x="59639" y="34848"/>
                </a:lnTo>
                <a:lnTo>
                  <a:pt x="59639" y="0"/>
                </a:lnTo>
                <a:close/>
              </a:path>
              <a:path w="84454" h="158750">
                <a:moveTo>
                  <a:pt x="84175" y="34810"/>
                </a:moveTo>
                <a:lnTo>
                  <a:pt x="59639" y="34848"/>
                </a:lnTo>
                <a:lnTo>
                  <a:pt x="84175" y="34848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562335" y="10214891"/>
            <a:ext cx="130175" cy="166370"/>
          </a:xfrm>
          <a:custGeom>
            <a:avLst/>
            <a:gdLst/>
            <a:ahLst/>
            <a:cxnLst/>
            <a:rect l="l" t="t" r="r" b="b"/>
            <a:pathLst>
              <a:path w="130175" h="166370">
                <a:moveTo>
                  <a:pt x="33693" y="3136"/>
                </a:moveTo>
                <a:lnTo>
                  <a:pt x="50" y="3136"/>
                </a:lnTo>
                <a:lnTo>
                  <a:pt x="0" y="165976"/>
                </a:lnTo>
                <a:lnTo>
                  <a:pt x="39408" y="165976"/>
                </a:lnTo>
                <a:lnTo>
                  <a:pt x="39408" y="115227"/>
                </a:lnTo>
                <a:lnTo>
                  <a:pt x="109421" y="115227"/>
                </a:lnTo>
                <a:lnTo>
                  <a:pt x="112013" y="113118"/>
                </a:lnTo>
                <a:lnTo>
                  <a:pt x="119630" y="103525"/>
                </a:lnTo>
                <a:lnTo>
                  <a:pt x="122164" y="98374"/>
                </a:lnTo>
                <a:lnTo>
                  <a:pt x="57289" y="98374"/>
                </a:lnTo>
                <a:lnTo>
                  <a:pt x="51422" y="96151"/>
                </a:lnTo>
                <a:lnTo>
                  <a:pt x="38239" y="64465"/>
                </a:lnTo>
                <a:lnTo>
                  <a:pt x="38820" y="55647"/>
                </a:lnTo>
                <a:lnTo>
                  <a:pt x="57175" y="29895"/>
                </a:lnTo>
                <a:lnTo>
                  <a:pt x="121850" y="29895"/>
                </a:lnTo>
                <a:lnTo>
                  <a:pt x="119609" y="25222"/>
                </a:lnTo>
                <a:lnTo>
                  <a:pt x="111848" y="15379"/>
                </a:lnTo>
                <a:lnTo>
                  <a:pt x="108826" y="12928"/>
                </a:lnTo>
                <a:lnTo>
                  <a:pt x="37922" y="12928"/>
                </a:lnTo>
                <a:lnTo>
                  <a:pt x="37718" y="12382"/>
                </a:lnTo>
                <a:lnTo>
                  <a:pt x="33693" y="3136"/>
                </a:lnTo>
                <a:close/>
              </a:path>
              <a:path w="130175" h="166370">
                <a:moveTo>
                  <a:pt x="109421" y="115227"/>
                </a:moveTo>
                <a:lnTo>
                  <a:pt x="39408" y="115227"/>
                </a:lnTo>
                <a:lnTo>
                  <a:pt x="40081" y="115862"/>
                </a:lnTo>
                <a:lnTo>
                  <a:pt x="47107" y="121170"/>
                </a:lnTo>
                <a:lnTo>
                  <a:pt x="55154" y="125061"/>
                </a:lnTo>
                <a:lnTo>
                  <a:pt x="64018" y="127454"/>
                </a:lnTo>
                <a:lnTo>
                  <a:pt x="73494" y="128270"/>
                </a:lnTo>
                <a:lnTo>
                  <a:pt x="84565" y="127295"/>
                </a:lnTo>
                <a:lnTo>
                  <a:pt x="94768" y="124409"/>
                </a:lnTo>
                <a:lnTo>
                  <a:pt x="103964" y="119665"/>
                </a:lnTo>
                <a:lnTo>
                  <a:pt x="109421" y="115227"/>
                </a:lnTo>
                <a:close/>
              </a:path>
              <a:path w="130175" h="166370">
                <a:moveTo>
                  <a:pt x="121850" y="29895"/>
                </a:moveTo>
                <a:lnTo>
                  <a:pt x="71234" y="29895"/>
                </a:lnTo>
                <a:lnTo>
                  <a:pt x="76923" y="32105"/>
                </a:lnTo>
                <a:lnTo>
                  <a:pt x="81279" y="36436"/>
                </a:lnTo>
                <a:lnTo>
                  <a:pt x="85223" y="41633"/>
                </a:lnTo>
                <a:lnTo>
                  <a:pt x="88142" y="48202"/>
                </a:lnTo>
                <a:lnTo>
                  <a:pt x="89954" y="55895"/>
                </a:lnTo>
                <a:lnTo>
                  <a:pt x="90576" y="64465"/>
                </a:lnTo>
                <a:lnTo>
                  <a:pt x="90230" y="71331"/>
                </a:lnTo>
                <a:lnTo>
                  <a:pt x="71742" y="98374"/>
                </a:lnTo>
                <a:lnTo>
                  <a:pt x="122164" y="98374"/>
                </a:lnTo>
                <a:lnTo>
                  <a:pt x="125255" y="92092"/>
                </a:lnTo>
                <a:lnTo>
                  <a:pt x="128739" y="79237"/>
                </a:lnTo>
                <a:lnTo>
                  <a:pt x="129933" y="65379"/>
                </a:lnTo>
                <a:lnTo>
                  <a:pt x="128752" y="50528"/>
                </a:lnTo>
                <a:lnTo>
                  <a:pt x="125277" y="37041"/>
                </a:lnTo>
                <a:lnTo>
                  <a:pt x="121850" y="29895"/>
                </a:lnTo>
                <a:close/>
              </a:path>
              <a:path w="130175" h="166370">
                <a:moveTo>
                  <a:pt x="71602" y="0"/>
                </a:moveTo>
                <a:lnTo>
                  <a:pt x="37922" y="12928"/>
                </a:lnTo>
                <a:lnTo>
                  <a:pt x="108826" y="12928"/>
                </a:lnTo>
                <a:lnTo>
                  <a:pt x="103586" y="8679"/>
                </a:lnTo>
                <a:lnTo>
                  <a:pt x="94102" y="3870"/>
                </a:lnTo>
                <a:lnTo>
                  <a:pt x="83429" y="970"/>
                </a:lnTo>
                <a:lnTo>
                  <a:pt x="71602" y="0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758839" y="10214887"/>
            <a:ext cx="130175" cy="128270"/>
          </a:xfrm>
          <a:custGeom>
            <a:avLst/>
            <a:gdLst/>
            <a:ahLst/>
            <a:cxnLst/>
            <a:rect l="l" t="t" r="r" b="b"/>
            <a:pathLst>
              <a:path w="130175" h="128270">
                <a:moveTo>
                  <a:pt x="58381" y="0"/>
                </a:moveTo>
                <a:lnTo>
                  <a:pt x="18084" y="15379"/>
                </a:lnTo>
                <a:lnTo>
                  <a:pt x="1184" y="50528"/>
                </a:lnTo>
                <a:lnTo>
                  <a:pt x="0" y="65379"/>
                </a:lnTo>
                <a:lnTo>
                  <a:pt x="1198" y="79239"/>
                </a:lnTo>
                <a:lnTo>
                  <a:pt x="25978" y="119665"/>
                </a:lnTo>
                <a:lnTo>
                  <a:pt x="56464" y="128270"/>
                </a:lnTo>
                <a:lnTo>
                  <a:pt x="66460" y="127341"/>
                </a:lnTo>
                <a:lnTo>
                  <a:pt x="75818" y="124636"/>
                </a:lnTo>
                <a:lnTo>
                  <a:pt x="84224" y="120270"/>
                </a:lnTo>
                <a:lnTo>
                  <a:pt x="91363" y="114363"/>
                </a:lnTo>
                <a:lnTo>
                  <a:pt x="92074" y="113652"/>
                </a:lnTo>
                <a:lnTo>
                  <a:pt x="129908" y="113652"/>
                </a:lnTo>
                <a:lnTo>
                  <a:pt x="129908" y="98374"/>
                </a:lnTo>
                <a:lnTo>
                  <a:pt x="58242" y="98374"/>
                </a:lnTo>
                <a:lnTo>
                  <a:pt x="52400" y="96177"/>
                </a:lnTo>
                <a:lnTo>
                  <a:pt x="39357" y="64465"/>
                </a:lnTo>
                <a:lnTo>
                  <a:pt x="39981" y="55894"/>
                </a:lnTo>
                <a:lnTo>
                  <a:pt x="58724" y="29895"/>
                </a:lnTo>
                <a:lnTo>
                  <a:pt x="129908" y="29895"/>
                </a:lnTo>
                <a:lnTo>
                  <a:pt x="129908" y="12928"/>
                </a:lnTo>
                <a:lnTo>
                  <a:pt x="91998" y="12928"/>
                </a:lnTo>
                <a:lnTo>
                  <a:pt x="91617" y="12509"/>
                </a:lnTo>
                <a:lnTo>
                  <a:pt x="84820" y="7104"/>
                </a:lnTo>
                <a:lnTo>
                  <a:pt x="76933" y="3187"/>
                </a:lnTo>
                <a:lnTo>
                  <a:pt x="68079" y="804"/>
                </a:lnTo>
                <a:lnTo>
                  <a:pt x="58381" y="0"/>
                </a:lnTo>
                <a:close/>
              </a:path>
              <a:path w="130175" h="128270">
                <a:moveTo>
                  <a:pt x="129908" y="113652"/>
                </a:moveTo>
                <a:lnTo>
                  <a:pt x="92074" y="113652"/>
                </a:lnTo>
                <a:lnTo>
                  <a:pt x="92024" y="114642"/>
                </a:lnTo>
                <a:lnTo>
                  <a:pt x="96494" y="125145"/>
                </a:lnTo>
                <a:lnTo>
                  <a:pt x="129908" y="125145"/>
                </a:lnTo>
                <a:lnTo>
                  <a:pt x="129908" y="113652"/>
                </a:lnTo>
                <a:close/>
              </a:path>
              <a:path w="130175" h="128270">
                <a:moveTo>
                  <a:pt x="129908" y="29895"/>
                </a:moveTo>
                <a:lnTo>
                  <a:pt x="72770" y="29895"/>
                </a:lnTo>
                <a:lnTo>
                  <a:pt x="78536" y="32067"/>
                </a:lnTo>
                <a:lnTo>
                  <a:pt x="82765" y="36309"/>
                </a:lnTo>
                <a:lnTo>
                  <a:pt x="86608" y="41399"/>
                </a:lnTo>
                <a:lnTo>
                  <a:pt x="89414" y="47905"/>
                </a:lnTo>
                <a:lnTo>
                  <a:pt x="91134" y="55652"/>
                </a:lnTo>
                <a:lnTo>
                  <a:pt x="91719" y="64465"/>
                </a:lnTo>
                <a:lnTo>
                  <a:pt x="91143" y="72987"/>
                </a:lnTo>
                <a:lnTo>
                  <a:pt x="72694" y="98374"/>
                </a:lnTo>
                <a:lnTo>
                  <a:pt x="129908" y="98374"/>
                </a:lnTo>
                <a:lnTo>
                  <a:pt x="129908" y="29895"/>
                </a:lnTo>
                <a:close/>
              </a:path>
              <a:path w="130175" h="128270">
                <a:moveTo>
                  <a:pt x="129908" y="3111"/>
                </a:moveTo>
                <a:lnTo>
                  <a:pt x="96227" y="3136"/>
                </a:lnTo>
                <a:lnTo>
                  <a:pt x="91998" y="12928"/>
                </a:lnTo>
                <a:lnTo>
                  <a:pt x="129908" y="12928"/>
                </a:lnTo>
                <a:lnTo>
                  <a:pt x="129908" y="3111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902322" y="10214891"/>
            <a:ext cx="118745" cy="128270"/>
          </a:xfrm>
          <a:custGeom>
            <a:avLst/>
            <a:gdLst/>
            <a:ahLst/>
            <a:cxnLst/>
            <a:rect l="l" t="t" r="r" b="b"/>
            <a:pathLst>
              <a:path w="118745" h="128270">
                <a:moveTo>
                  <a:pt x="0" y="87845"/>
                </a:moveTo>
                <a:lnTo>
                  <a:pt x="25997" y="122242"/>
                </a:lnTo>
                <a:lnTo>
                  <a:pt x="59982" y="128270"/>
                </a:lnTo>
                <a:lnTo>
                  <a:pt x="71886" y="127651"/>
                </a:lnTo>
                <a:lnTo>
                  <a:pt x="107721" y="112903"/>
                </a:lnTo>
                <a:lnTo>
                  <a:pt x="115549" y="101053"/>
                </a:lnTo>
                <a:lnTo>
                  <a:pt x="60210" y="101053"/>
                </a:lnTo>
                <a:lnTo>
                  <a:pt x="55182" y="100718"/>
                </a:lnTo>
                <a:lnTo>
                  <a:pt x="48360" y="99074"/>
                </a:lnTo>
                <a:lnTo>
                  <a:pt x="41878" y="95165"/>
                </a:lnTo>
                <a:lnTo>
                  <a:pt x="37871" y="88036"/>
                </a:lnTo>
                <a:lnTo>
                  <a:pt x="0" y="87845"/>
                </a:lnTo>
                <a:close/>
              </a:path>
              <a:path w="118745" h="128270">
                <a:moveTo>
                  <a:pt x="58559" y="0"/>
                </a:moveTo>
                <a:lnTo>
                  <a:pt x="20704" y="7993"/>
                </a:lnTo>
                <a:lnTo>
                  <a:pt x="2578" y="40220"/>
                </a:lnTo>
                <a:lnTo>
                  <a:pt x="7112" y="55792"/>
                </a:lnTo>
                <a:lnTo>
                  <a:pt x="18086" y="65593"/>
                </a:lnTo>
                <a:lnTo>
                  <a:pt x="31558" y="71172"/>
                </a:lnTo>
                <a:lnTo>
                  <a:pt x="43586" y="74079"/>
                </a:lnTo>
                <a:lnTo>
                  <a:pt x="58496" y="77335"/>
                </a:lnTo>
                <a:lnTo>
                  <a:pt x="69703" y="80610"/>
                </a:lnTo>
                <a:lnTo>
                  <a:pt x="76758" y="84394"/>
                </a:lnTo>
                <a:lnTo>
                  <a:pt x="79209" y="89179"/>
                </a:lnTo>
                <a:lnTo>
                  <a:pt x="79209" y="91859"/>
                </a:lnTo>
                <a:lnTo>
                  <a:pt x="78270" y="94145"/>
                </a:lnTo>
                <a:lnTo>
                  <a:pt x="71589" y="100812"/>
                </a:lnTo>
                <a:lnTo>
                  <a:pt x="62052" y="101053"/>
                </a:lnTo>
                <a:lnTo>
                  <a:pt x="115549" y="101053"/>
                </a:lnTo>
                <a:lnTo>
                  <a:pt x="115844" y="100477"/>
                </a:lnTo>
                <a:lnTo>
                  <a:pt x="117885" y="93070"/>
                </a:lnTo>
                <a:lnTo>
                  <a:pt x="118567" y="84899"/>
                </a:lnTo>
                <a:lnTo>
                  <a:pt x="114033" y="68593"/>
                </a:lnTo>
                <a:lnTo>
                  <a:pt x="77571" y="49466"/>
                </a:lnTo>
                <a:lnTo>
                  <a:pt x="68325" y="47536"/>
                </a:lnTo>
                <a:lnTo>
                  <a:pt x="58231" y="45394"/>
                </a:lnTo>
                <a:lnTo>
                  <a:pt x="49818" y="42916"/>
                </a:lnTo>
                <a:lnTo>
                  <a:pt x="44058" y="39624"/>
                </a:lnTo>
                <a:lnTo>
                  <a:pt x="41922" y="35039"/>
                </a:lnTo>
                <a:lnTo>
                  <a:pt x="41922" y="33210"/>
                </a:lnTo>
                <a:lnTo>
                  <a:pt x="42468" y="31851"/>
                </a:lnTo>
                <a:lnTo>
                  <a:pt x="45173" y="29108"/>
                </a:lnTo>
                <a:lnTo>
                  <a:pt x="48933" y="27203"/>
                </a:lnTo>
                <a:lnTo>
                  <a:pt x="111565" y="27203"/>
                </a:lnTo>
                <a:lnTo>
                  <a:pt x="109914" y="21913"/>
                </a:lnTo>
                <a:lnTo>
                  <a:pt x="98620" y="9826"/>
                </a:lnTo>
                <a:lnTo>
                  <a:pt x="81437" y="2478"/>
                </a:lnTo>
                <a:lnTo>
                  <a:pt x="58559" y="0"/>
                </a:lnTo>
                <a:close/>
              </a:path>
              <a:path w="118745" h="128270">
                <a:moveTo>
                  <a:pt x="111565" y="27203"/>
                </a:moveTo>
                <a:lnTo>
                  <a:pt x="73405" y="27203"/>
                </a:lnTo>
                <a:lnTo>
                  <a:pt x="76492" y="33451"/>
                </a:lnTo>
                <a:lnTo>
                  <a:pt x="77330" y="38354"/>
                </a:lnTo>
                <a:lnTo>
                  <a:pt x="115125" y="38608"/>
                </a:lnTo>
                <a:lnTo>
                  <a:pt x="111565" y="27203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75802" y="10124064"/>
            <a:ext cx="239395" cy="18415"/>
          </a:xfrm>
          <a:custGeom>
            <a:avLst/>
            <a:gdLst/>
            <a:ahLst/>
            <a:cxnLst/>
            <a:rect l="l" t="t" r="r" b="b"/>
            <a:pathLst>
              <a:path w="239395" h="18415">
                <a:moveTo>
                  <a:pt x="219735" y="0"/>
                </a:moveTo>
                <a:lnTo>
                  <a:pt x="20332" y="0"/>
                </a:lnTo>
                <a:lnTo>
                  <a:pt x="14980" y="4224"/>
                </a:lnTo>
                <a:lnTo>
                  <a:pt x="9804" y="8661"/>
                </a:lnTo>
                <a:lnTo>
                  <a:pt x="4809" y="13298"/>
                </a:lnTo>
                <a:lnTo>
                  <a:pt x="0" y="18122"/>
                </a:lnTo>
                <a:lnTo>
                  <a:pt x="107797" y="17995"/>
                </a:lnTo>
                <a:lnTo>
                  <a:pt x="119477" y="16213"/>
                </a:lnTo>
                <a:lnTo>
                  <a:pt x="132916" y="12293"/>
                </a:lnTo>
                <a:lnTo>
                  <a:pt x="148458" y="8373"/>
                </a:lnTo>
                <a:lnTo>
                  <a:pt x="166446" y="6591"/>
                </a:lnTo>
                <a:lnTo>
                  <a:pt x="227895" y="6591"/>
                </a:lnTo>
                <a:lnTo>
                  <a:pt x="224874" y="4019"/>
                </a:lnTo>
                <a:lnTo>
                  <a:pt x="219735" y="0"/>
                </a:lnTo>
                <a:close/>
              </a:path>
              <a:path w="239395" h="18415">
                <a:moveTo>
                  <a:pt x="227895" y="6591"/>
                </a:moveTo>
                <a:lnTo>
                  <a:pt x="166446" y="6591"/>
                </a:lnTo>
                <a:lnTo>
                  <a:pt x="182776" y="8056"/>
                </a:lnTo>
                <a:lnTo>
                  <a:pt x="196126" y="11363"/>
                </a:lnTo>
                <a:lnTo>
                  <a:pt x="206522" y="14874"/>
                </a:lnTo>
                <a:lnTo>
                  <a:pt x="213995" y="16954"/>
                </a:lnTo>
                <a:lnTo>
                  <a:pt x="219176" y="17627"/>
                </a:lnTo>
                <a:lnTo>
                  <a:pt x="227596" y="17411"/>
                </a:lnTo>
                <a:lnTo>
                  <a:pt x="239217" y="17233"/>
                </a:lnTo>
                <a:lnTo>
                  <a:pt x="234614" y="12649"/>
                </a:lnTo>
                <a:lnTo>
                  <a:pt x="229833" y="8240"/>
                </a:lnTo>
                <a:lnTo>
                  <a:pt x="227895" y="6591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630504" y="10223772"/>
            <a:ext cx="330835" cy="18415"/>
          </a:xfrm>
          <a:custGeom>
            <a:avLst/>
            <a:gdLst/>
            <a:ahLst/>
            <a:cxnLst/>
            <a:rect l="l" t="t" r="r" b="b"/>
            <a:pathLst>
              <a:path w="330835" h="18415">
                <a:moveTo>
                  <a:pt x="129717" y="0"/>
                </a:moveTo>
                <a:lnTo>
                  <a:pt x="2616" y="0"/>
                </a:lnTo>
                <a:lnTo>
                  <a:pt x="1382" y="6096"/>
                </a:lnTo>
                <a:lnTo>
                  <a:pt x="547" y="12052"/>
                </a:lnTo>
                <a:lnTo>
                  <a:pt x="0" y="18402"/>
                </a:lnTo>
                <a:lnTo>
                  <a:pt x="133642" y="18402"/>
                </a:lnTo>
                <a:lnTo>
                  <a:pt x="146067" y="17324"/>
                </a:lnTo>
                <a:lnTo>
                  <a:pt x="164503" y="14954"/>
                </a:lnTo>
                <a:lnTo>
                  <a:pt x="185891" y="12583"/>
                </a:lnTo>
                <a:lnTo>
                  <a:pt x="207175" y="11506"/>
                </a:lnTo>
                <a:lnTo>
                  <a:pt x="220535" y="11176"/>
                </a:lnTo>
                <a:lnTo>
                  <a:pt x="329973" y="11176"/>
                </a:lnTo>
                <a:lnTo>
                  <a:pt x="329387" y="7073"/>
                </a:lnTo>
                <a:lnTo>
                  <a:pt x="220916" y="7073"/>
                </a:lnTo>
                <a:lnTo>
                  <a:pt x="207175" y="6985"/>
                </a:lnTo>
                <a:lnTo>
                  <a:pt x="180463" y="6061"/>
                </a:lnTo>
                <a:lnTo>
                  <a:pt x="158911" y="3940"/>
                </a:lnTo>
                <a:lnTo>
                  <a:pt x="142127" y="1595"/>
                </a:lnTo>
                <a:lnTo>
                  <a:pt x="129717" y="0"/>
                </a:lnTo>
                <a:close/>
              </a:path>
              <a:path w="330835" h="18415">
                <a:moveTo>
                  <a:pt x="329973" y="11176"/>
                </a:moveTo>
                <a:lnTo>
                  <a:pt x="220535" y="11176"/>
                </a:lnTo>
                <a:lnTo>
                  <a:pt x="239842" y="12211"/>
                </a:lnTo>
                <a:lnTo>
                  <a:pt x="256995" y="14490"/>
                </a:lnTo>
                <a:lnTo>
                  <a:pt x="271393" y="16769"/>
                </a:lnTo>
                <a:lnTo>
                  <a:pt x="282435" y="17805"/>
                </a:lnTo>
                <a:lnTo>
                  <a:pt x="330631" y="18110"/>
                </a:lnTo>
                <a:lnTo>
                  <a:pt x="330145" y="12583"/>
                </a:lnTo>
                <a:lnTo>
                  <a:pt x="329973" y="11176"/>
                </a:lnTo>
                <a:close/>
              </a:path>
              <a:path w="330835" h="18415">
                <a:moveTo>
                  <a:pt x="328079" y="266"/>
                </a:moveTo>
                <a:lnTo>
                  <a:pt x="289051" y="889"/>
                </a:lnTo>
                <a:lnTo>
                  <a:pt x="281056" y="1855"/>
                </a:lnTo>
                <a:lnTo>
                  <a:pt x="268109" y="3981"/>
                </a:lnTo>
                <a:lnTo>
                  <a:pt x="248600" y="6107"/>
                </a:lnTo>
                <a:lnTo>
                  <a:pt x="220916" y="7073"/>
                </a:lnTo>
                <a:lnTo>
                  <a:pt x="329387" y="7073"/>
                </a:lnTo>
                <a:lnTo>
                  <a:pt x="329227" y="5994"/>
                </a:lnTo>
                <a:lnTo>
                  <a:pt x="328079" y="266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636865" y="10191015"/>
            <a:ext cx="318135" cy="18415"/>
          </a:xfrm>
          <a:custGeom>
            <a:avLst/>
            <a:gdLst/>
            <a:ahLst/>
            <a:cxnLst/>
            <a:rect l="l" t="t" r="r" b="b"/>
            <a:pathLst>
              <a:path w="318135" h="18415">
                <a:moveTo>
                  <a:pt x="111785" y="0"/>
                </a:moveTo>
                <a:lnTo>
                  <a:pt x="6540" y="0"/>
                </a:lnTo>
                <a:lnTo>
                  <a:pt x="4013" y="5842"/>
                </a:lnTo>
                <a:lnTo>
                  <a:pt x="1879" y="11836"/>
                </a:lnTo>
                <a:lnTo>
                  <a:pt x="0" y="17983"/>
                </a:lnTo>
                <a:lnTo>
                  <a:pt x="107886" y="17945"/>
                </a:lnTo>
                <a:lnTo>
                  <a:pt x="119428" y="16962"/>
                </a:lnTo>
                <a:lnTo>
                  <a:pt x="140892" y="14801"/>
                </a:lnTo>
                <a:lnTo>
                  <a:pt x="167392" y="12640"/>
                </a:lnTo>
                <a:lnTo>
                  <a:pt x="194043" y="11658"/>
                </a:lnTo>
                <a:lnTo>
                  <a:pt x="316024" y="11569"/>
                </a:lnTo>
                <a:lnTo>
                  <a:pt x="314486" y="7416"/>
                </a:lnTo>
                <a:lnTo>
                  <a:pt x="193827" y="7416"/>
                </a:lnTo>
                <a:lnTo>
                  <a:pt x="171691" y="6854"/>
                </a:lnTo>
                <a:lnTo>
                  <a:pt x="148677" y="4975"/>
                </a:lnTo>
                <a:lnTo>
                  <a:pt x="127728" y="2462"/>
                </a:lnTo>
                <a:lnTo>
                  <a:pt x="111785" y="0"/>
                </a:lnTo>
                <a:close/>
              </a:path>
              <a:path w="318135" h="18415">
                <a:moveTo>
                  <a:pt x="316024" y="11569"/>
                </a:moveTo>
                <a:lnTo>
                  <a:pt x="220560" y="11569"/>
                </a:lnTo>
                <a:lnTo>
                  <a:pt x="243792" y="12474"/>
                </a:lnTo>
                <a:lnTo>
                  <a:pt x="263140" y="14465"/>
                </a:lnTo>
                <a:lnTo>
                  <a:pt x="278693" y="16456"/>
                </a:lnTo>
                <a:lnTo>
                  <a:pt x="290537" y="17360"/>
                </a:lnTo>
                <a:lnTo>
                  <a:pt x="317830" y="17386"/>
                </a:lnTo>
                <a:lnTo>
                  <a:pt x="316024" y="11569"/>
                </a:lnTo>
                <a:close/>
              </a:path>
              <a:path w="318135" h="18415">
                <a:moveTo>
                  <a:pt x="311416" y="0"/>
                </a:moveTo>
                <a:lnTo>
                  <a:pt x="295148" y="127"/>
                </a:lnTo>
                <a:lnTo>
                  <a:pt x="285368" y="2049"/>
                </a:lnTo>
                <a:lnTo>
                  <a:pt x="268492" y="4600"/>
                </a:lnTo>
                <a:lnTo>
                  <a:pt x="246350" y="6642"/>
                </a:lnTo>
                <a:lnTo>
                  <a:pt x="193827" y="7416"/>
                </a:lnTo>
                <a:lnTo>
                  <a:pt x="314486" y="7416"/>
                </a:lnTo>
                <a:lnTo>
                  <a:pt x="313829" y="5651"/>
                </a:lnTo>
                <a:lnTo>
                  <a:pt x="311416" y="0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51272" y="10157249"/>
            <a:ext cx="288290" cy="18415"/>
          </a:xfrm>
          <a:custGeom>
            <a:avLst/>
            <a:gdLst/>
            <a:ahLst/>
            <a:cxnLst/>
            <a:rect l="l" t="t" r="r" b="b"/>
            <a:pathLst>
              <a:path w="288289" h="18415">
                <a:moveTo>
                  <a:pt x="124079" y="711"/>
                </a:moveTo>
                <a:lnTo>
                  <a:pt x="11188" y="711"/>
                </a:lnTo>
                <a:lnTo>
                  <a:pt x="7099" y="6222"/>
                </a:lnTo>
                <a:lnTo>
                  <a:pt x="3416" y="12001"/>
                </a:lnTo>
                <a:lnTo>
                  <a:pt x="0" y="17995"/>
                </a:lnTo>
                <a:lnTo>
                  <a:pt x="105651" y="17995"/>
                </a:lnTo>
                <a:lnTo>
                  <a:pt x="116830" y="16868"/>
                </a:lnTo>
                <a:lnTo>
                  <a:pt x="134991" y="14389"/>
                </a:lnTo>
                <a:lnTo>
                  <a:pt x="158672" y="11909"/>
                </a:lnTo>
                <a:lnTo>
                  <a:pt x="186410" y="10782"/>
                </a:lnTo>
                <a:lnTo>
                  <a:pt x="284992" y="10782"/>
                </a:lnTo>
                <a:lnTo>
                  <a:pt x="282245" y="6603"/>
                </a:lnTo>
                <a:lnTo>
                  <a:pt x="186410" y="6603"/>
                </a:lnTo>
                <a:lnTo>
                  <a:pt x="165800" y="5888"/>
                </a:lnTo>
                <a:lnTo>
                  <a:pt x="148963" y="4205"/>
                </a:lnTo>
                <a:lnTo>
                  <a:pt x="124079" y="711"/>
                </a:lnTo>
                <a:close/>
              </a:path>
              <a:path w="288289" h="18415">
                <a:moveTo>
                  <a:pt x="284992" y="10782"/>
                </a:moveTo>
                <a:lnTo>
                  <a:pt x="186410" y="10782"/>
                </a:lnTo>
                <a:lnTo>
                  <a:pt x="199758" y="10871"/>
                </a:lnTo>
                <a:lnTo>
                  <a:pt x="221920" y="11472"/>
                </a:lnTo>
                <a:lnTo>
                  <a:pt x="238972" y="12880"/>
                </a:lnTo>
                <a:lnTo>
                  <a:pt x="252372" y="14503"/>
                </a:lnTo>
                <a:lnTo>
                  <a:pt x="263575" y="15747"/>
                </a:lnTo>
                <a:lnTo>
                  <a:pt x="288277" y="16535"/>
                </a:lnTo>
                <a:lnTo>
                  <a:pt x="284992" y="10782"/>
                </a:lnTo>
                <a:close/>
              </a:path>
              <a:path w="288289" h="18415">
                <a:moveTo>
                  <a:pt x="277444" y="0"/>
                </a:moveTo>
                <a:lnTo>
                  <a:pt x="249847" y="1650"/>
                </a:lnTo>
                <a:lnTo>
                  <a:pt x="232119" y="4300"/>
                </a:lnTo>
                <a:lnTo>
                  <a:pt x="218034" y="5753"/>
                </a:lnTo>
                <a:lnTo>
                  <a:pt x="199961" y="6388"/>
                </a:lnTo>
                <a:lnTo>
                  <a:pt x="186410" y="6603"/>
                </a:lnTo>
                <a:lnTo>
                  <a:pt x="282245" y="6603"/>
                </a:lnTo>
                <a:lnTo>
                  <a:pt x="281368" y="5270"/>
                </a:lnTo>
                <a:lnTo>
                  <a:pt x="277444" y="0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720242" y="10090800"/>
            <a:ext cx="151765" cy="18415"/>
          </a:xfrm>
          <a:custGeom>
            <a:avLst/>
            <a:gdLst/>
            <a:ahLst/>
            <a:cxnLst/>
            <a:rect l="l" t="t" r="r" b="b"/>
            <a:pathLst>
              <a:path w="151764" h="18415">
                <a:moveTo>
                  <a:pt x="75603" y="0"/>
                </a:moveTo>
                <a:lnTo>
                  <a:pt x="55490" y="1211"/>
                </a:lnTo>
                <a:lnTo>
                  <a:pt x="36101" y="4751"/>
                </a:lnTo>
                <a:lnTo>
                  <a:pt x="17561" y="10474"/>
                </a:lnTo>
                <a:lnTo>
                  <a:pt x="0" y="18237"/>
                </a:lnTo>
                <a:lnTo>
                  <a:pt x="151193" y="18237"/>
                </a:lnTo>
                <a:lnTo>
                  <a:pt x="133660" y="10474"/>
                </a:lnTo>
                <a:lnTo>
                  <a:pt x="115131" y="4751"/>
                </a:lnTo>
                <a:lnTo>
                  <a:pt x="95736" y="1211"/>
                </a:lnTo>
                <a:lnTo>
                  <a:pt x="75603" y="0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629673" y="10256787"/>
            <a:ext cx="332105" cy="166370"/>
          </a:xfrm>
          <a:custGeom>
            <a:avLst/>
            <a:gdLst/>
            <a:ahLst/>
            <a:cxnLst/>
            <a:rect l="l" t="t" r="r" b="b"/>
            <a:pathLst>
              <a:path w="332104" h="166370">
                <a:moveTo>
                  <a:pt x="171208" y="0"/>
                </a:moveTo>
                <a:lnTo>
                  <a:pt x="0" y="0"/>
                </a:lnTo>
                <a:lnTo>
                  <a:pt x="5927" y="44140"/>
                </a:lnTo>
                <a:lnTo>
                  <a:pt x="22658" y="83802"/>
                </a:lnTo>
                <a:lnTo>
                  <a:pt x="48612" y="117403"/>
                </a:lnTo>
                <a:lnTo>
                  <a:pt x="82209" y="143362"/>
                </a:lnTo>
                <a:lnTo>
                  <a:pt x="121870" y="160097"/>
                </a:lnTo>
                <a:lnTo>
                  <a:pt x="166014" y="166027"/>
                </a:lnTo>
                <a:lnTo>
                  <a:pt x="210129" y="160097"/>
                </a:lnTo>
                <a:lnTo>
                  <a:pt x="249775" y="143362"/>
                </a:lnTo>
                <a:lnTo>
                  <a:pt x="283368" y="117403"/>
                </a:lnTo>
                <a:lnTo>
                  <a:pt x="309324" y="83802"/>
                </a:lnTo>
                <a:lnTo>
                  <a:pt x="326060" y="44140"/>
                </a:lnTo>
                <a:lnTo>
                  <a:pt x="331251" y="5499"/>
                </a:lnTo>
                <a:lnTo>
                  <a:pt x="214604" y="5499"/>
                </a:lnTo>
                <a:lnTo>
                  <a:pt x="203653" y="4639"/>
                </a:lnTo>
                <a:lnTo>
                  <a:pt x="180637" y="859"/>
                </a:lnTo>
                <a:lnTo>
                  <a:pt x="171208" y="0"/>
                </a:lnTo>
                <a:close/>
              </a:path>
              <a:path w="332104" h="166370">
                <a:moveTo>
                  <a:pt x="331990" y="0"/>
                </a:moveTo>
                <a:lnTo>
                  <a:pt x="266344" y="0"/>
                </a:lnTo>
                <a:lnTo>
                  <a:pt x="250757" y="859"/>
                </a:lnTo>
                <a:lnTo>
                  <a:pt x="237183" y="2749"/>
                </a:lnTo>
                <a:lnTo>
                  <a:pt x="225255" y="4639"/>
                </a:lnTo>
                <a:lnTo>
                  <a:pt x="214604" y="5499"/>
                </a:lnTo>
                <a:lnTo>
                  <a:pt x="331251" y="5499"/>
                </a:lnTo>
                <a:lnTo>
                  <a:pt x="331990" y="0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Tekstfelt 72"/>
          <p:cNvSpPr txBox="1"/>
          <p:nvPr/>
        </p:nvSpPr>
        <p:spPr>
          <a:xfrm>
            <a:off x="1497857" y="729967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77" name="Tekstfelt 76"/>
          <p:cNvSpPr txBox="1"/>
          <p:nvPr/>
        </p:nvSpPr>
        <p:spPr>
          <a:xfrm>
            <a:off x="1497857" y="964630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78" name="Tekstfelt 77"/>
          <p:cNvSpPr txBox="1"/>
          <p:nvPr/>
        </p:nvSpPr>
        <p:spPr>
          <a:xfrm>
            <a:off x="1497856" y="1190520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79" name="Tekstfelt 78"/>
          <p:cNvSpPr txBox="1"/>
          <p:nvPr/>
        </p:nvSpPr>
        <p:spPr>
          <a:xfrm>
            <a:off x="1497254" y="1420241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80" name="Tekstfelt 79"/>
          <p:cNvSpPr txBox="1"/>
          <p:nvPr/>
        </p:nvSpPr>
        <p:spPr>
          <a:xfrm>
            <a:off x="1497254" y="1643812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81" name="Tekstfelt 80"/>
          <p:cNvSpPr txBox="1"/>
          <p:nvPr/>
        </p:nvSpPr>
        <p:spPr>
          <a:xfrm>
            <a:off x="1502864" y="1878301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82" name="Tekstfelt 81"/>
          <p:cNvSpPr txBox="1"/>
          <p:nvPr/>
        </p:nvSpPr>
        <p:spPr>
          <a:xfrm>
            <a:off x="3025216" y="729967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83" name="Tekstfelt 82"/>
          <p:cNvSpPr txBox="1"/>
          <p:nvPr/>
        </p:nvSpPr>
        <p:spPr>
          <a:xfrm>
            <a:off x="3025216" y="962170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84" name="Tekstfelt 83"/>
          <p:cNvSpPr txBox="1"/>
          <p:nvPr/>
        </p:nvSpPr>
        <p:spPr>
          <a:xfrm>
            <a:off x="3025215" y="1188809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85" name="Tekstfelt 84"/>
          <p:cNvSpPr txBox="1"/>
          <p:nvPr/>
        </p:nvSpPr>
        <p:spPr>
          <a:xfrm>
            <a:off x="3025215" y="1417055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86" name="Tekstfelt 85"/>
          <p:cNvSpPr txBox="1"/>
          <p:nvPr/>
        </p:nvSpPr>
        <p:spPr>
          <a:xfrm>
            <a:off x="3025215" y="1643812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87" name="Tekstfelt 86"/>
          <p:cNvSpPr txBox="1"/>
          <p:nvPr/>
        </p:nvSpPr>
        <p:spPr>
          <a:xfrm>
            <a:off x="3030575" y="1874187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88" name="Tekstfelt 87"/>
          <p:cNvSpPr txBox="1"/>
          <p:nvPr/>
        </p:nvSpPr>
        <p:spPr>
          <a:xfrm>
            <a:off x="3952316" y="729967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89" name="Tekstfelt 88"/>
          <p:cNvSpPr txBox="1"/>
          <p:nvPr/>
        </p:nvSpPr>
        <p:spPr>
          <a:xfrm>
            <a:off x="3952316" y="959300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90" name="Tekstfelt 89"/>
          <p:cNvSpPr txBox="1"/>
          <p:nvPr/>
        </p:nvSpPr>
        <p:spPr>
          <a:xfrm>
            <a:off x="3952315" y="1192341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91" name="Tekstfelt 90"/>
          <p:cNvSpPr txBox="1"/>
          <p:nvPr/>
        </p:nvSpPr>
        <p:spPr>
          <a:xfrm>
            <a:off x="3952314" y="1420240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92" name="Tekstfelt 91"/>
          <p:cNvSpPr txBox="1"/>
          <p:nvPr/>
        </p:nvSpPr>
        <p:spPr>
          <a:xfrm>
            <a:off x="3950179" y="1649416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93" name="Tekstfelt 92"/>
          <p:cNvSpPr txBox="1"/>
          <p:nvPr/>
        </p:nvSpPr>
        <p:spPr>
          <a:xfrm>
            <a:off x="4599773" y="964630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94" name="Tekstfelt 93"/>
          <p:cNvSpPr txBox="1"/>
          <p:nvPr/>
        </p:nvSpPr>
        <p:spPr>
          <a:xfrm>
            <a:off x="4599773" y="1190520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95" name="Tekstfelt 94"/>
          <p:cNvSpPr txBox="1"/>
          <p:nvPr/>
        </p:nvSpPr>
        <p:spPr>
          <a:xfrm>
            <a:off x="4599771" y="1417054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96" name="Tekstfelt 95"/>
          <p:cNvSpPr txBox="1"/>
          <p:nvPr/>
        </p:nvSpPr>
        <p:spPr>
          <a:xfrm>
            <a:off x="4606003" y="1645098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97" name="Tekstfelt 96"/>
          <p:cNvSpPr txBox="1"/>
          <p:nvPr/>
        </p:nvSpPr>
        <p:spPr>
          <a:xfrm>
            <a:off x="4397730" y="1874186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98" name="Tekstfelt 97"/>
          <p:cNvSpPr txBox="1"/>
          <p:nvPr/>
        </p:nvSpPr>
        <p:spPr>
          <a:xfrm>
            <a:off x="5476316" y="1874186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99" name="Tekstfelt 98"/>
          <p:cNvSpPr txBox="1"/>
          <p:nvPr/>
        </p:nvSpPr>
        <p:spPr>
          <a:xfrm>
            <a:off x="5476316" y="729967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100" name="Tekstfelt 99"/>
          <p:cNvSpPr txBox="1"/>
          <p:nvPr/>
        </p:nvSpPr>
        <p:spPr>
          <a:xfrm>
            <a:off x="5476316" y="959201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101" name="Tekstfelt 100"/>
          <p:cNvSpPr txBox="1"/>
          <p:nvPr/>
        </p:nvSpPr>
        <p:spPr>
          <a:xfrm>
            <a:off x="5481471" y="1188495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102" name="Tekstfelt 101"/>
          <p:cNvSpPr txBox="1"/>
          <p:nvPr/>
        </p:nvSpPr>
        <p:spPr>
          <a:xfrm>
            <a:off x="5474163" y="1417095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103" name="Tekstfelt 102"/>
          <p:cNvSpPr txBox="1"/>
          <p:nvPr/>
        </p:nvSpPr>
        <p:spPr>
          <a:xfrm>
            <a:off x="5481470" y="1640440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104" name="Tekstfelt 103"/>
          <p:cNvSpPr txBox="1"/>
          <p:nvPr/>
        </p:nvSpPr>
        <p:spPr>
          <a:xfrm>
            <a:off x="6187516" y="956801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105" name="Tekstfelt 104"/>
          <p:cNvSpPr txBox="1"/>
          <p:nvPr/>
        </p:nvSpPr>
        <p:spPr>
          <a:xfrm>
            <a:off x="6187516" y="1188494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106" name="Tekstfelt 105"/>
          <p:cNvSpPr txBox="1"/>
          <p:nvPr/>
        </p:nvSpPr>
        <p:spPr>
          <a:xfrm>
            <a:off x="6187516" y="1420064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107" name="Tekstfelt 106"/>
          <p:cNvSpPr txBox="1"/>
          <p:nvPr/>
        </p:nvSpPr>
        <p:spPr>
          <a:xfrm>
            <a:off x="6187516" y="1649416"/>
            <a:ext cx="8333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600" b="1" spc="5" dirty="0">
                <a:solidFill>
                  <a:srgbClr val="58595B"/>
                </a:solidFill>
                <a:latin typeface="Coloplast"/>
                <a:cs typeface="Coloplast"/>
              </a:rPr>
              <a:t>•</a:t>
            </a:r>
            <a:endParaRPr lang="da-DK" sz="600" b="1" dirty="0"/>
          </a:p>
        </p:txBody>
      </p:sp>
      <p:sp>
        <p:nvSpPr>
          <p:cNvPr id="109" name="Rectangle: Rounded Corners 108"/>
          <p:cNvSpPr/>
          <p:nvPr/>
        </p:nvSpPr>
        <p:spPr>
          <a:xfrm>
            <a:off x="467201" y="9865175"/>
            <a:ext cx="180000" cy="180000"/>
          </a:xfrm>
          <a:prstGeom prst="roundRect">
            <a:avLst/>
          </a:prstGeom>
          <a:noFill/>
          <a:ln>
            <a:solidFill>
              <a:srgbClr val="00B4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srgbClr val="808080"/>
              </a:solidFill>
              <a:latin typeface="Coloplast" pitchFamily="2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700166" y="9724343"/>
            <a:ext cx="58451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808080"/>
                </a:solidFill>
                <a:latin typeface="Coloplast" pitchFamily="2" charset="0"/>
              </a:rPr>
              <a:t>I hereby consent that Coloplast may freely use the information and photos in the case report. Please</a:t>
            </a:r>
            <a:r>
              <a:rPr lang="en-US" sz="1200" baseline="0" dirty="0">
                <a:solidFill>
                  <a:srgbClr val="808080"/>
                </a:solidFill>
                <a:latin typeface="Coloplast" pitchFamily="2" charset="0"/>
              </a:rPr>
              <a:t> double click on PDF icon to learn more </a:t>
            </a:r>
            <a:r>
              <a:rPr lang="en-US" sz="1200" baseline="0" dirty="0">
                <a:solidFill>
                  <a:srgbClr val="808080"/>
                </a:solidFill>
                <a:latin typeface="Coloplast" pitchFamily="2" charset="0"/>
                <a:sym typeface="Wingdings" panose="05000000000000000000" pitchFamily="2" charset="2"/>
              </a:rPr>
              <a:t></a:t>
            </a:r>
            <a:r>
              <a:rPr lang="en-US" sz="1200" dirty="0">
                <a:solidFill>
                  <a:srgbClr val="808080"/>
                </a:solidFill>
                <a:latin typeface="Coloplast" pitchFamily="2" charset="0"/>
              </a:rPr>
              <a:t> </a:t>
            </a:r>
            <a:endParaRPr lang="en-GB" sz="1200" dirty="0">
              <a:solidFill>
                <a:srgbClr val="808080"/>
              </a:solidFill>
              <a:latin typeface="Coloplast" pitchFamily="2" charset="0"/>
            </a:endParaRPr>
          </a:p>
        </p:txBody>
      </p:sp>
      <p:sp>
        <p:nvSpPr>
          <p:cNvPr id="111" name="Content Placeholder 9"/>
          <p:cNvSpPr txBox="1">
            <a:spLocks/>
          </p:cNvSpPr>
          <p:nvPr/>
        </p:nvSpPr>
        <p:spPr>
          <a:xfrm>
            <a:off x="488621" y="9883755"/>
            <a:ext cx="137161" cy="14720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>
              <a:defRPr lang="en-GB" dirty="0"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kern="0">
                <a:solidFill>
                  <a:srgbClr val="808080"/>
                </a:solidFill>
                <a:latin typeface="Coloplast" pitchFamily="2" charset="0"/>
              </a:rPr>
              <a:t>.</a:t>
            </a:r>
            <a:endParaRPr lang="en-GB" sz="1200" kern="0">
              <a:solidFill>
                <a:srgbClr val="808080"/>
              </a:solidFill>
              <a:latin typeface="Coloplast" pitchFamily="2" charset="0"/>
            </a:endParaRPr>
          </a:p>
        </p:txBody>
      </p:sp>
      <p:graphicFrame>
        <p:nvGraphicFramePr>
          <p:cNvPr id="112" name="Object 1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840741"/>
              </p:ext>
            </p:extLst>
          </p:nvPr>
        </p:nvGraphicFramePr>
        <p:xfrm>
          <a:off x="4439397" y="9949554"/>
          <a:ext cx="260228" cy="541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showAsIcon="1" r:id="rId3" imgW="380880" imgH="792360" progId="Acrobat.Document.DC">
                  <p:embed/>
                </p:oleObj>
              </mc:Choice>
              <mc:Fallback>
                <p:oleObj name="Acrobat Document" showAsIcon="1" r:id="rId3" imgW="380880" imgH="792360" progId="Acrobat.Document.DC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39397" y="9949554"/>
                        <a:ext cx="260228" cy="5410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4647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647</Words>
  <Application>Microsoft Office PowerPoint</Application>
  <PresentationFormat>Custom</PresentationFormat>
  <Paragraphs>175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Calibri</vt:lpstr>
      <vt:lpstr>Coloplast</vt:lpstr>
      <vt:lpstr>Coloplast-BoldItalic</vt:lpstr>
      <vt:lpstr>Times New Roman</vt:lpstr>
      <vt:lpstr>Wingdings</vt:lpstr>
      <vt:lpstr>Office Theme</vt:lpstr>
      <vt:lpstr>Adobe Acrobat Document</vt:lpstr>
      <vt:lpstr>Insert title (include diagnosis)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(include diagnosis)</dc:title>
  <dc:creator>Christoffer Hoffmann</dc:creator>
  <cp:lastModifiedBy>Yuri Moore</cp:lastModifiedBy>
  <cp:revision>12</cp:revision>
  <dcterms:created xsi:type="dcterms:W3CDTF">2018-11-19T08:58:28Z</dcterms:created>
  <dcterms:modified xsi:type="dcterms:W3CDTF">2019-05-17T06:26:16Z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2018-11-19T00:00:00Z</vt:filetime>
  </property>
  <property fmtid="{D5CDD505-2E9C-101B-9397-08002B2CF9AE}" pid="3" name="Creator">
    <vt:lpwstr>Adobe InDesign CC 14.0 (Macintosh)</vt:lpwstr>
  </property>
  <property fmtid="{D5CDD505-2E9C-101B-9397-08002B2CF9AE}" pid="4" name="LastSaved">
    <vt:filetime>2018-11-19T00:00:00Z</vt:filetime>
  </property>
</Properties>
</file>