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7"/>
  </p:notesMasterIdLst>
  <p:handoutMasterIdLst>
    <p:handoutMasterId r:id="rId8"/>
  </p:handoutMasterIdLst>
  <p:sldIdLst>
    <p:sldId id="260" r:id="rId3"/>
    <p:sldId id="257" r:id="rId4"/>
    <p:sldId id="258" r:id="rId5"/>
    <p:sldId id="261" r:id="rId6"/>
  </p:sldIdLst>
  <p:sldSz cx="6858000" cy="9906000" type="A4"/>
  <p:notesSz cx="7099300" cy="10234613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im Mahmud" initials="AM" lastIdx="1" clrIdx="0">
    <p:extLst>
      <p:ext uri="{19B8F6BF-5375-455C-9EA6-DF929625EA0E}">
        <p15:presenceInfo xmlns:p15="http://schemas.microsoft.com/office/powerpoint/2012/main" userId="S-1-5-21-583907252-2049760794-1417001333-235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65" d="100"/>
          <a:sy n="65" d="100"/>
        </p:scale>
        <p:origin x="2285" y="-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050EF-36D1-4015-BDDE-40CFA50ADCAC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 hereby consent that Coloplast may freely use the information and photos in the case report. Please click on link for more information. 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C4F2F-A021-44F5-9D0F-EE9E000873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7757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80D20-E02E-442D-8D23-AFEE0E4F914D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I hereby consent that Coloplast may freely use the information and photos in the case report. Please click on link for more information.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A61EE-7B7B-47C4-8D81-2345641537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0594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94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54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27403"/>
            <a:ext cx="6858000" cy="1177829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noProof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22" y="9081874"/>
            <a:ext cx="1655494" cy="37287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08087" y="650973"/>
            <a:ext cx="6041827" cy="6028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Insert title</a:t>
            </a:r>
            <a:endParaRPr lang="en-GB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4" y="4229238"/>
            <a:ext cx="1266135" cy="1266135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408086" y="3787849"/>
            <a:ext cx="1110096" cy="288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>
                <a:solidFill>
                  <a:schemeClr val="tx2"/>
                </a:solidFill>
              </a:rPr>
              <a:t>Patient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94054" y="1867691"/>
            <a:ext cx="1110096" cy="288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>
                <a:solidFill>
                  <a:schemeClr val="tx2"/>
                </a:solidFill>
              </a:rPr>
              <a:t>Introduction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739588" y="5982805"/>
            <a:ext cx="20890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noProof="0">
                <a:solidFill>
                  <a:srgbClr val="00B0CA"/>
                </a:solidFill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Initial wound assessment</a:t>
            </a:r>
            <a:endParaRPr lang="en-GB" sz="1400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27" y="5968664"/>
            <a:ext cx="336061" cy="336061"/>
          </a:xfrm>
          <a:prstGeom prst="rect">
            <a:avLst/>
          </a:prstGeom>
        </p:spPr>
      </p:pic>
      <p:sp>
        <p:nvSpPr>
          <p:cNvPr id="19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420776" y="6414887"/>
            <a:ext cx="2582563" cy="247283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3207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779976" indent="0">
              <a:buNone/>
              <a:defRPr>
                <a:latin typeface="+mn-lt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sz="140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photo from initial assessment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03225" y="1312863"/>
            <a:ext cx="6046788" cy="3317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5pPr>
              <a:defRPr sz="1800"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Name, job title, place of employment, country of origin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4"/>
            <a:endParaRPr lang="en-GB" noProof="0" dirty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28127618"/>
              </p:ext>
            </p:extLst>
          </p:nvPr>
        </p:nvGraphicFramePr>
        <p:xfrm>
          <a:off x="3181139" y="6449319"/>
          <a:ext cx="4459736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404">
                  <a:extLst>
                    <a:ext uri="{9D8B030D-6E8A-4147-A177-3AD203B41FA5}">
                      <a16:colId xmlns:a16="http://schemas.microsoft.com/office/drawing/2014/main" val="1076142843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2503863982"/>
                    </a:ext>
                  </a:extLst>
                </a:gridCol>
                <a:gridCol w="2369252">
                  <a:extLst>
                    <a:ext uri="{9D8B030D-6E8A-4147-A177-3AD203B41FA5}">
                      <a16:colId xmlns:a16="http://schemas.microsoft.com/office/drawing/2014/main" val="3030367262"/>
                    </a:ext>
                  </a:extLst>
                </a:gridCol>
              </a:tblGrid>
              <a:tr h="168550"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chemeClr val="bg2"/>
                          </a:solidFill>
                        </a:rPr>
                        <a:t>Size of wound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bg2"/>
                          </a:solidFill>
                        </a:rPr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bg2"/>
                          </a:solidFill>
                        </a:rPr>
                        <a:t>             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67641"/>
                  </a:ext>
                </a:extLst>
              </a:tr>
              <a:tr h="168550">
                <a:tc>
                  <a:txBody>
                    <a:bodyPr/>
                    <a:lstStyle/>
                    <a:p>
                      <a:endParaRPr lang="en-GB" sz="1200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bg2"/>
                          </a:solidFill>
                        </a:rPr>
                        <a:t>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bg2"/>
                          </a:solidFill>
                        </a:rPr>
                        <a:t>             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515565"/>
                  </a:ext>
                </a:extLst>
              </a:tr>
              <a:tr h="168550">
                <a:tc>
                  <a:txBody>
                    <a:bodyPr/>
                    <a:lstStyle/>
                    <a:p>
                      <a:endParaRPr lang="en-GB" sz="1200" noProof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bg2"/>
                          </a:solidFill>
                        </a:rPr>
                        <a:t>Depth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bg2"/>
                          </a:solidFill>
                        </a:rPr>
                        <a:t>             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42034"/>
                  </a:ext>
                </a:extLst>
              </a:tr>
            </a:tbl>
          </a:graphicData>
        </a:graphic>
      </p:graphicFrame>
      <p:sp>
        <p:nvSpPr>
          <p:cNvPr id="43" name="Text Placeholder 42"/>
          <p:cNvSpPr>
            <a:spLocks noGrp="1"/>
          </p:cNvSpPr>
          <p:nvPr>
            <p:ph type="body" sz="quarter" idx="25" hasCustomPrompt="1"/>
          </p:nvPr>
        </p:nvSpPr>
        <p:spPr>
          <a:xfrm>
            <a:off x="5061934" y="6492418"/>
            <a:ext cx="818166" cy="189311"/>
          </a:xfrm>
        </p:spPr>
        <p:txBody>
          <a:bodyPr anchor="ctr">
            <a:noAutofit/>
          </a:bodyPr>
          <a:lstStyle>
            <a:lvl1pPr algn="ctr"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noProof="0" dirty="0"/>
              <a:t>Enter size</a:t>
            </a:r>
          </a:p>
        </p:txBody>
      </p:sp>
      <p:sp>
        <p:nvSpPr>
          <p:cNvPr id="44" name="Text Placeholder 42"/>
          <p:cNvSpPr>
            <a:spLocks noGrp="1"/>
          </p:cNvSpPr>
          <p:nvPr>
            <p:ph type="body" sz="quarter" idx="26" hasCustomPrompt="1"/>
          </p:nvPr>
        </p:nvSpPr>
        <p:spPr>
          <a:xfrm>
            <a:off x="5061934" y="6781343"/>
            <a:ext cx="818166" cy="189311"/>
          </a:xfrm>
        </p:spPr>
        <p:txBody>
          <a:bodyPr anchor="ctr">
            <a:noAutofit/>
          </a:bodyPr>
          <a:lstStyle>
            <a:lvl1pPr algn="ctr"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noProof="0" dirty="0"/>
              <a:t>Enter size</a:t>
            </a:r>
          </a:p>
        </p:txBody>
      </p:sp>
      <p:sp>
        <p:nvSpPr>
          <p:cNvPr id="45" name="Text Placeholder 42"/>
          <p:cNvSpPr>
            <a:spLocks noGrp="1"/>
          </p:cNvSpPr>
          <p:nvPr>
            <p:ph type="body" sz="quarter" idx="27" hasCustomPrompt="1"/>
          </p:nvPr>
        </p:nvSpPr>
        <p:spPr>
          <a:xfrm>
            <a:off x="5061934" y="7070268"/>
            <a:ext cx="818166" cy="189311"/>
          </a:xfrm>
        </p:spPr>
        <p:txBody>
          <a:bodyPr anchor="ctr">
            <a:noAutofit/>
          </a:bodyPr>
          <a:lstStyle>
            <a:lvl1pPr algn="ctr"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noProof="0" dirty="0"/>
              <a:t>Enter size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394054" y="2147134"/>
            <a:ext cx="6055858" cy="1594671"/>
          </a:xfrm>
        </p:spPr>
        <p:txBody>
          <a:bodyPr vert="horz" lIns="0" tIns="0" rIns="0" bIns="0" rtlCol="0"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Include background information about the type of wound (wound prevalence, typical challenges in managing the wound, best practices in treatment specific to your country and culture, etc.) </a:t>
            </a:r>
            <a:b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</a:b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Explain how a full assessment of the wound, including all areas of the wound, allows for developing an optimal management plan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Coloplast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1764254" y="4046666"/>
            <a:ext cx="4685657" cy="1811834"/>
          </a:xfrm>
        </p:spPr>
        <p:txBody>
          <a:bodyPr vert="horz" lIns="0" tIns="0" rIns="0" bIns="0" rtlCol="0">
            <a:normAutofit/>
          </a:bodyPr>
          <a:lstStyle>
            <a:lvl1pPr marL="171450" indent="-171450" algn="l">
              <a:buFont typeface="Arial" panose="020B0604020202020204" pitchFamily="34" charset="0"/>
              <a:buChar char="•"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/>
            </a:lvl2pPr>
            <a:lvl3pPr>
              <a:defRPr sz="900"/>
            </a:lvl3pPr>
            <a:lvl4pPr>
              <a:defRPr sz="1450"/>
            </a:lvl4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Include relevant information about the patient (age, gender, medical history, medications, nutrition status, mobility status, smoking status &amp; alcohol status) </a:t>
            </a:r>
            <a:b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</a:b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Include relevant information about the wound (wound type, location of wound, wound duration, previous treatments and pain experienced)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Coloplast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20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 userDrawn="1"/>
        </p:nvGrpSpPr>
        <p:grpSpPr>
          <a:xfrm>
            <a:off x="455142" y="1639610"/>
            <a:ext cx="5852428" cy="3103472"/>
            <a:chOff x="1403648" y="1065997"/>
            <a:chExt cx="6336704" cy="336027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065997"/>
              <a:ext cx="6336704" cy="3360278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173119" y="2110730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Wound bed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00567" y="3092431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Wound edge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74616" y="3092431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Periwound skin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63397" y="2554063"/>
              <a:ext cx="828229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Coloplast" pitchFamily="50" charset="0"/>
                </a:rPr>
                <a:t>WOUND</a:t>
              </a:r>
              <a:endParaRPr lang="da-DK" sz="1000" b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60555" y="1212704"/>
              <a:ext cx="1815480" cy="7164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loplast" pitchFamily="50" charset="0"/>
                </a:rPr>
                <a:t>Wound bed assessment</a:t>
              </a:r>
            </a:p>
            <a:p>
              <a:pPr marL="90488" indent="-90488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Tissue type</a:t>
              </a:r>
            </a:p>
            <a:p>
              <a:pPr marL="90488" indent="-90488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Exudate</a:t>
              </a:r>
            </a:p>
            <a:p>
              <a:pPr marL="90488" indent="-90488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endParaRPr lang="en-US" sz="600" i="1" dirty="0">
                <a:solidFill>
                  <a:schemeClr val="bg1"/>
                </a:solidFill>
                <a:latin typeface="Coloplast" pitchFamily="50" charset="0"/>
              </a:endParaRPr>
            </a:p>
            <a:p>
              <a:pPr marL="90488" indent="-90488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Infection</a:t>
              </a:r>
              <a:endParaRPr lang="da-DK" sz="9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6805" y="2927482"/>
              <a:ext cx="1711567" cy="766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loplast" pitchFamily="50" charset="0"/>
                </a:rPr>
                <a:t>Wound edge assessment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Maceration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Dehydration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Undermining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Thickened/rolled edges</a:t>
              </a:r>
              <a:endParaRPr lang="da-DK" sz="9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668251" y="2927482"/>
              <a:ext cx="1839285" cy="10378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loplast" pitchFamily="50" charset="0"/>
                </a:rPr>
                <a:t>Periwound skin assessment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Maceration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Excoriation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Dry skin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Hyperkeratosis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Callus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en-US" sz="900" i="1" dirty="0">
                  <a:solidFill>
                    <a:schemeClr val="bg1"/>
                  </a:solidFill>
                  <a:latin typeface="Coloplast" pitchFamily="50" charset="0"/>
                </a:rPr>
                <a:t>Eczema</a:t>
              </a:r>
              <a:endParaRPr lang="da-DK" sz="9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22" y="9081874"/>
            <a:ext cx="1655494" cy="372871"/>
          </a:xfrm>
          <a:prstGeom prst="rect">
            <a:avLst/>
          </a:prstGeom>
        </p:spPr>
      </p:pic>
      <p:sp>
        <p:nvSpPr>
          <p:cNvPr id="17" name="Content Placeholder 11"/>
          <p:cNvSpPr txBox="1">
            <a:spLocks/>
          </p:cNvSpPr>
          <p:nvPr userDrawn="1"/>
        </p:nvSpPr>
        <p:spPr>
          <a:xfrm>
            <a:off x="488972" y="991455"/>
            <a:ext cx="4484856" cy="2336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985" indent="-259985" algn="l" defTabSz="1320719" rtl="0" eaLnBrk="1" latinLnBrk="0" hangingPunct="1">
              <a:lnSpc>
                <a:spcPct val="100000"/>
              </a:lnSpc>
              <a:spcBef>
                <a:spcPts val="1446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3467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19970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8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79953" indent="-311982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tissue type and exudate, write findings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200" i="0" baseline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other, m</a:t>
            </a: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ark “x” for findings from assessment</a:t>
            </a:r>
          </a:p>
        </p:txBody>
      </p:sp>
      <p:sp>
        <p:nvSpPr>
          <p:cNvPr id="42" name="Text Placeholder 25"/>
          <p:cNvSpPr>
            <a:spLocks noGrp="1"/>
          </p:cNvSpPr>
          <p:nvPr>
            <p:ph type="body" sz="quarter" idx="43" hasCustomPrompt="1"/>
          </p:nvPr>
        </p:nvSpPr>
        <p:spPr>
          <a:xfrm>
            <a:off x="5140982" y="2114915"/>
            <a:ext cx="936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51" name="TextBox 50"/>
          <p:cNvSpPr txBox="1"/>
          <p:nvPr userDrawn="1"/>
        </p:nvSpPr>
        <p:spPr>
          <a:xfrm>
            <a:off x="865629" y="5162669"/>
            <a:ext cx="1830162" cy="2598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>
                <a:solidFill>
                  <a:schemeClr val="tx2"/>
                </a:solidFill>
              </a:rPr>
              <a:t>Management goals</a:t>
            </a:r>
          </a:p>
        </p:txBody>
      </p:sp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58" y="5074864"/>
            <a:ext cx="353037" cy="347688"/>
          </a:xfrm>
          <a:prstGeom prst="rect">
            <a:avLst/>
          </a:prstGeom>
        </p:spPr>
      </p:pic>
      <p:sp>
        <p:nvSpPr>
          <p:cNvPr id="55" name="Rectangle 54"/>
          <p:cNvSpPr/>
          <p:nvPr userDrawn="1"/>
        </p:nvSpPr>
        <p:spPr>
          <a:xfrm>
            <a:off x="455142" y="5455940"/>
            <a:ext cx="1691539" cy="29377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noProof="0"/>
          </a:p>
        </p:txBody>
      </p:sp>
      <p:sp>
        <p:nvSpPr>
          <p:cNvPr id="56" name="Content Placeholder 11"/>
          <p:cNvSpPr txBox="1">
            <a:spLocks/>
          </p:cNvSpPr>
          <p:nvPr userDrawn="1"/>
        </p:nvSpPr>
        <p:spPr>
          <a:xfrm>
            <a:off x="494021" y="5467938"/>
            <a:ext cx="3658879" cy="4366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985" indent="-259985" algn="l" defTabSz="1320719" rtl="0" eaLnBrk="1" latinLnBrk="0" hangingPunct="1">
              <a:lnSpc>
                <a:spcPct val="100000"/>
              </a:lnSpc>
              <a:spcBef>
                <a:spcPts val="1446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3467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19970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8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79953" indent="-311982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“x” for all appropriate management goals</a:t>
            </a:r>
          </a:p>
        </p:txBody>
      </p:sp>
      <p:sp>
        <p:nvSpPr>
          <p:cNvPr id="39" name="Text Placeholder 9"/>
          <p:cNvSpPr>
            <a:spLocks noGrp="1"/>
          </p:cNvSpPr>
          <p:nvPr>
            <p:ph type="body" sz="quarter" idx="69" hasCustomPrompt="1"/>
          </p:nvPr>
        </p:nvSpPr>
        <p:spPr>
          <a:xfrm>
            <a:off x="2253813" y="3581539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40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2253813" y="3723823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71" hasCustomPrompt="1"/>
          </p:nvPr>
        </p:nvSpPr>
        <p:spPr>
          <a:xfrm>
            <a:off x="2253813" y="3866107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44" name="Text Placeholder 9"/>
          <p:cNvSpPr>
            <a:spLocks noGrp="1"/>
          </p:cNvSpPr>
          <p:nvPr>
            <p:ph type="body" sz="quarter" idx="72" hasCustomPrompt="1"/>
          </p:nvPr>
        </p:nvSpPr>
        <p:spPr>
          <a:xfrm>
            <a:off x="2253813" y="4008391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45" name="Text Placeholder 9"/>
          <p:cNvSpPr>
            <a:spLocks noGrp="1"/>
          </p:cNvSpPr>
          <p:nvPr>
            <p:ph type="body" sz="quarter" idx="73" hasCustomPrompt="1"/>
          </p:nvPr>
        </p:nvSpPr>
        <p:spPr>
          <a:xfrm>
            <a:off x="5946097" y="3581539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74" hasCustomPrompt="1"/>
          </p:nvPr>
        </p:nvSpPr>
        <p:spPr>
          <a:xfrm>
            <a:off x="5946097" y="3723823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57" name="Text Placeholder 9"/>
          <p:cNvSpPr>
            <a:spLocks noGrp="1"/>
          </p:cNvSpPr>
          <p:nvPr>
            <p:ph type="body" sz="quarter" idx="75" hasCustomPrompt="1"/>
          </p:nvPr>
        </p:nvSpPr>
        <p:spPr>
          <a:xfrm>
            <a:off x="5946097" y="3866107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58" name="Text Placeholder 9"/>
          <p:cNvSpPr>
            <a:spLocks noGrp="1"/>
          </p:cNvSpPr>
          <p:nvPr>
            <p:ph type="body" sz="quarter" idx="76" hasCustomPrompt="1"/>
          </p:nvPr>
        </p:nvSpPr>
        <p:spPr>
          <a:xfrm>
            <a:off x="5946097" y="4008391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59" name="Text Placeholder 9"/>
          <p:cNvSpPr>
            <a:spLocks noGrp="1"/>
          </p:cNvSpPr>
          <p:nvPr>
            <p:ph type="body" sz="quarter" idx="77" hasCustomPrompt="1"/>
          </p:nvPr>
        </p:nvSpPr>
        <p:spPr>
          <a:xfrm>
            <a:off x="5946097" y="4292957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60" name="Text Placeholder 9"/>
          <p:cNvSpPr>
            <a:spLocks noGrp="1"/>
          </p:cNvSpPr>
          <p:nvPr>
            <p:ph type="body" sz="quarter" idx="78" hasCustomPrompt="1"/>
          </p:nvPr>
        </p:nvSpPr>
        <p:spPr>
          <a:xfrm>
            <a:off x="5946097" y="4150675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62" name="Text Placeholder 9"/>
          <p:cNvSpPr>
            <a:spLocks noGrp="1"/>
          </p:cNvSpPr>
          <p:nvPr>
            <p:ph type="body" sz="quarter" idx="80" hasCustomPrompt="1"/>
          </p:nvPr>
        </p:nvSpPr>
        <p:spPr>
          <a:xfrm>
            <a:off x="5946097" y="2297816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63" name="Text Placeholder 25"/>
          <p:cNvSpPr>
            <a:spLocks noGrp="1"/>
          </p:cNvSpPr>
          <p:nvPr>
            <p:ph type="body" sz="quarter" idx="81" hasCustomPrompt="1"/>
          </p:nvPr>
        </p:nvSpPr>
        <p:spPr>
          <a:xfrm>
            <a:off x="5140982" y="1930694"/>
            <a:ext cx="936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49" y="5487058"/>
            <a:ext cx="5632532" cy="3432099"/>
          </a:xfrm>
          <a:prstGeom prst="rect">
            <a:avLst/>
          </a:prstGeom>
        </p:spPr>
      </p:pic>
      <p:sp>
        <p:nvSpPr>
          <p:cNvPr id="102" name="TextBox 101"/>
          <p:cNvSpPr txBox="1"/>
          <p:nvPr userDrawn="1"/>
        </p:nvSpPr>
        <p:spPr>
          <a:xfrm>
            <a:off x="4554980" y="5623528"/>
            <a:ext cx="14874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Wound bed assessment</a:t>
            </a:r>
          </a:p>
        </p:txBody>
      </p:sp>
      <p:sp>
        <p:nvSpPr>
          <p:cNvPr id="103" name="TextBox 102"/>
          <p:cNvSpPr txBox="1"/>
          <p:nvPr userDrawn="1"/>
        </p:nvSpPr>
        <p:spPr>
          <a:xfrm>
            <a:off x="939202" y="7396810"/>
            <a:ext cx="14874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Wound edge assessment</a:t>
            </a:r>
          </a:p>
        </p:txBody>
      </p:sp>
      <p:sp>
        <p:nvSpPr>
          <p:cNvPr id="104" name="TextBox 103"/>
          <p:cNvSpPr txBox="1"/>
          <p:nvPr userDrawn="1"/>
        </p:nvSpPr>
        <p:spPr>
          <a:xfrm>
            <a:off x="4554980" y="7396810"/>
            <a:ext cx="14874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Periwound skin assessment</a:t>
            </a: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4504180" y="6114948"/>
            <a:ext cx="1487499" cy="10186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Management goals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Remove non-viable tissue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Manage exudate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Manage bacterial burden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Rehydrate wound bed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Protect granulation/ epithelial tissue</a:t>
            </a:r>
            <a:endParaRPr lang="da-DK" sz="900" i="1" dirty="0">
              <a:solidFill>
                <a:schemeClr val="bg1"/>
              </a:solidFill>
              <a:latin typeface="Coloplast" pitchFamily="50" charset="0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4521599" y="7904130"/>
            <a:ext cx="148749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Management goals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Manage exudate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Protect skin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Rehydrate skin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Remove non-viable tissue</a:t>
            </a:r>
          </a:p>
        </p:txBody>
      </p:sp>
      <p:sp>
        <p:nvSpPr>
          <p:cNvPr id="107" name="TextBox 106"/>
          <p:cNvSpPr txBox="1"/>
          <p:nvPr userDrawn="1"/>
        </p:nvSpPr>
        <p:spPr>
          <a:xfrm>
            <a:off x="886948" y="7905602"/>
            <a:ext cx="1466651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Coloplast" pitchFamily="50" charset="0"/>
              </a:rPr>
              <a:t>Management goals</a:t>
            </a:r>
          </a:p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Manage exudate</a:t>
            </a:r>
          </a:p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Rehydrate wound edge</a:t>
            </a:r>
          </a:p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Remove non-viable tissue</a:t>
            </a:r>
          </a:p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bg1"/>
                </a:solidFill>
                <a:latin typeface="Coloplast" pitchFamily="50" charset="0"/>
              </a:rPr>
              <a:t>Protect granulation/ epithelial tissue</a:t>
            </a:r>
          </a:p>
        </p:txBody>
      </p:sp>
      <p:sp>
        <p:nvSpPr>
          <p:cNvPr id="108" name="TextBox 107"/>
          <p:cNvSpPr txBox="1"/>
          <p:nvPr userDrawn="1"/>
        </p:nvSpPr>
        <p:spPr>
          <a:xfrm>
            <a:off x="3110252" y="6746608"/>
            <a:ext cx="818495" cy="1044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Coloplast" pitchFamily="50" charset="0"/>
              </a:rPr>
              <a:t>Wound bed</a:t>
            </a:r>
            <a:endParaRPr lang="da-DK" sz="700" dirty="0">
              <a:solidFill>
                <a:schemeClr val="bg1"/>
              </a:solidFill>
              <a:latin typeface="Coloplast" pitchFamily="50" charset="0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2874780" y="7396808"/>
            <a:ext cx="818495" cy="1044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Coloplast" pitchFamily="50" charset="0"/>
              </a:rPr>
              <a:t>Wound edge</a:t>
            </a:r>
            <a:endParaRPr lang="da-DK" sz="700" dirty="0">
              <a:solidFill>
                <a:schemeClr val="bg1"/>
              </a:solidFill>
              <a:latin typeface="Coloplast" pitchFamily="50" charset="0"/>
            </a:endParaRPr>
          </a:p>
        </p:txBody>
      </p:sp>
      <p:sp>
        <p:nvSpPr>
          <p:cNvPr id="110" name="TextBox 109"/>
          <p:cNvSpPr txBox="1"/>
          <p:nvPr userDrawn="1"/>
        </p:nvSpPr>
        <p:spPr>
          <a:xfrm>
            <a:off x="3332592" y="7396808"/>
            <a:ext cx="818495" cy="1044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700" dirty="0">
                <a:solidFill>
                  <a:schemeClr val="bg1"/>
                </a:solidFill>
                <a:latin typeface="Coloplast" pitchFamily="50" charset="0"/>
              </a:rPr>
              <a:t>Periwound skin</a:t>
            </a:r>
            <a:endParaRPr lang="da-DK" sz="700" dirty="0">
              <a:solidFill>
                <a:schemeClr val="bg1"/>
              </a:solidFill>
              <a:latin typeface="Coloplast" pitchFamily="50" charset="0"/>
            </a:endParaRPr>
          </a:p>
        </p:txBody>
      </p:sp>
      <p:sp>
        <p:nvSpPr>
          <p:cNvPr id="111" name="TextBox 110"/>
          <p:cNvSpPr txBox="1"/>
          <p:nvPr userDrawn="1"/>
        </p:nvSpPr>
        <p:spPr>
          <a:xfrm>
            <a:off x="3096323" y="7063284"/>
            <a:ext cx="818495" cy="1342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Coloplast" pitchFamily="50" charset="0"/>
              </a:rPr>
              <a:t>WOUND</a:t>
            </a:r>
            <a:endParaRPr lang="da-DK" sz="900" b="1" dirty="0">
              <a:solidFill>
                <a:schemeClr val="bg1"/>
              </a:solidFill>
              <a:latin typeface="Coloplast" pitchFamily="50" charset="0"/>
            </a:endParaRPr>
          </a:p>
        </p:txBody>
      </p:sp>
      <p:sp>
        <p:nvSpPr>
          <p:cNvPr id="78" name="Text Placeholder 21"/>
          <p:cNvSpPr>
            <a:spLocks noGrp="1"/>
          </p:cNvSpPr>
          <p:nvPr>
            <p:ph type="body" sz="quarter" idx="64" hasCustomPrompt="1"/>
          </p:nvPr>
        </p:nvSpPr>
        <p:spPr>
          <a:xfrm>
            <a:off x="5946097" y="6278885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79" name="Text Placeholder 21"/>
          <p:cNvSpPr>
            <a:spLocks noGrp="1"/>
          </p:cNvSpPr>
          <p:nvPr>
            <p:ph type="body" sz="quarter" idx="65" hasCustomPrompt="1"/>
          </p:nvPr>
        </p:nvSpPr>
        <p:spPr>
          <a:xfrm>
            <a:off x="5946097" y="6419856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80" name="Text Placeholder 21"/>
          <p:cNvSpPr>
            <a:spLocks noGrp="1"/>
          </p:cNvSpPr>
          <p:nvPr>
            <p:ph type="body" sz="quarter" idx="66" hasCustomPrompt="1"/>
          </p:nvPr>
        </p:nvSpPr>
        <p:spPr>
          <a:xfrm>
            <a:off x="5946097" y="6560827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81" name="Text Placeholder 21"/>
          <p:cNvSpPr>
            <a:spLocks noGrp="1"/>
          </p:cNvSpPr>
          <p:nvPr>
            <p:ph type="body" sz="quarter" idx="67" hasCustomPrompt="1"/>
          </p:nvPr>
        </p:nvSpPr>
        <p:spPr>
          <a:xfrm>
            <a:off x="5946097" y="6701798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82" name="Text Placeholder 21"/>
          <p:cNvSpPr>
            <a:spLocks noGrp="1"/>
          </p:cNvSpPr>
          <p:nvPr>
            <p:ph type="body" sz="quarter" idx="68" hasCustomPrompt="1"/>
          </p:nvPr>
        </p:nvSpPr>
        <p:spPr>
          <a:xfrm>
            <a:off x="5946097" y="6842768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64" name="Text Placeholder 21"/>
          <p:cNvSpPr>
            <a:spLocks noGrp="1"/>
          </p:cNvSpPr>
          <p:nvPr>
            <p:ph type="body" sz="quarter" idx="82" hasCustomPrompt="1"/>
          </p:nvPr>
        </p:nvSpPr>
        <p:spPr>
          <a:xfrm>
            <a:off x="5946097" y="8060765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65" name="Text Placeholder 21"/>
          <p:cNvSpPr>
            <a:spLocks noGrp="1"/>
          </p:cNvSpPr>
          <p:nvPr>
            <p:ph type="body" sz="quarter" idx="83" hasCustomPrompt="1"/>
          </p:nvPr>
        </p:nvSpPr>
        <p:spPr>
          <a:xfrm>
            <a:off x="5946097" y="8203658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66" name="Text Placeholder 21"/>
          <p:cNvSpPr>
            <a:spLocks noGrp="1"/>
          </p:cNvSpPr>
          <p:nvPr>
            <p:ph type="body" sz="quarter" idx="84" hasCustomPrompt="1"/>
          </p:nvPr>
        </p:nvSpPr>
        <p:spPr>
          <a:xfrm>
            <a:off x="5946097" y="8346551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67" name="Text Placeholder 21"/>
          <p:cNvSpPr>
            <a:spLocks noGrp="1"/>
          </p:cNvSpPr>
          <p:nvPr>
            <p:ph type="body" sz="quarter" idx="85" hasCustomPrompt="1"/>
          </p:nvPr>
        </p:nvSpPr>
        <p:spPr>
          <a:xfrm>
            <a:off x="5946097" y="8489443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112" name="Text Placeholder 21"/>
          <p:cNvSpPr>
            <a:spLocks noGrp="1"/>
          </p:cNvSpPr>
          <p:nvPr>
            <p:ph type="body" sz="quarter" idx="90" hasCustomPrompt="1"/>
          </p:nvPr>
        </p:nvSpPr>
        <p:spPr>
          <a:xfrm>
            <a:off x="2296205" y="8060765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113" name="Text Placeholder 21"/>
          <p:cNvSpPr>
            <a:spLocks noGrp="1"/>
          </p:cNvSpPr>
          <p:nvPr>
            <p:ph type="body" sz="quarter" idx="91" hasCustomPrompt="1"/>
          </p:nvPr>
        </p:nvSpPr>
        <p:spPr>
          <a:xfrm>
            <a:off x="2296205" y="8201790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114" name="Text Placeholder 21"/>
          <p:cNvSpPr>
            <a:spLocks noGrp="1"/>
          </p:cNvSpPr>
          <p:nvPr>
            <p:ph type="body" sz="quarter" idx="92" hasCustomPrompt="1"/>
          </p:nvPr>
        </p:nvSpPr>
        <p:spPr>
          <a:xfrm>
            <a:off x="2296205" y="8345617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115" name="Text Placeholder 21"/>
          <p:cNvSpPr>
            <a:spLocks noGrp="1"/>
          </p:cNvSpPr>
          <p:nvPr>
            <p:ph type="body" sz="quarter" idx="93" hasCustomPrompt="1"/>
          </p:nvPr>
        </p:nvSpPr>
        <p:spPr>
          <a:xfrm>
            <a:off x="2296205" y="8489443"/>
            <a:ext cx="126000" cy="126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77" name="Rectangle 76"/>
          <p:cNvSpPr/>
          <p:nvPr userDrawn="1"/>
        </p:nvSpPr>
        <p:spPr>
          <a:xfrm>
            <a:off x="767406" y="625789"/>
            <a:ext cx="2898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noProof="0" dirty="0">
                <a:solidFill>
                  <a:srgbClr val="00B0CA"/>
                </a:solidFill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Initial wound assessment continued</a:t>
            </a:r>
            <a:endParaRPr lang="en-GB" sz="1400" noProof="0" dirty="0"/>
          </a:p>
        </p:txBody>
      </p:sp>
      <p:pic>
        <p:nvPicPr>
          <p:cNvPr id="83" name="Picture 8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45" y="611648"/>
            <a:ext cx="336061" cy="336061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423630" y="4895482"/>
            <a:ext cx="601074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77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22" y="9081874"/>
            <a:ext cx="1655494" cy="3728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08086" y="3683836"/>
            <a:ext cx="1110096" cy="288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 dirty="0">
                <a:solidFill>
                  <a:schemeClr val="tx2"/>
                </a:solidFill>
              </a:rPr>
              <a:t>Results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419753" y="6611650"/>
            <a:ext cx="1915674" cy="175695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3207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779976" indent="0">
              <a:buNone/>
              <a:defRPr>
                <a:latin typeface="+mn-lt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sz="140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photo from second assessment and note day after initial assessment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864090" y="632290"/>
            <a:ext cx="1830162" cy="2598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>
                <a:solidFill>
                  <a:schemeClr val="tx2"/>
                </a:solidFill>
              </a:rPr>
              <a:t>Treatment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44" y="541362"/>
            <a:ext cx="369121" cy="363528"/>
          </a:xfrm>
          <a:prstGeom prst="rect">
            <a:avLst/>
          </a:prstGeom>
        </p:spPr>
      </p:pic>
      <p:sp>
        <p:nvSpPr>
          <p:cNvPr id="19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2483712" y="6608191"/>
            <a:ext cx="1860973" cy="176041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3207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779976" indent="0">
              <a:buNone/>
              <a:defRPr>
                <a:latin typeface="+mn-lt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sz="140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photo from third assessment and note day after initial assessment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4492970" y="6611650"/>
            <a:ext cx="1954834" cy="175695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3207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779976" indent="0">
              <a:buNone/>
              <a:defRPr>
                <a:latin typeface="+mn-lt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GB" sz="140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photo from fourth assessment and note day after initial assessment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421810" y="3955086"/>
            <a:ext cx="6045714" cy="2486535"/>
          </a:xfrm>
        </p:spPr>
        <p:txBody>
          <a:bodyPr lIns="0" tIns="0" rIns="0" bIns="0">
            <a:normAutofit/>
          </a:bodyPr>
          <a:lstStyle>
            <a:lvl1pPr marL="171450" marR="0" indent="-171450" algn="l" defTabSz="1320719" rtl="0" eaLnBrk="1" fontAlgn="auto" latinLnBrk="0" hangingPunct="1">
              <a:lnSpc>
                <a:spcPct val="100000"/>
              </a:lnSpc>
              <a:spcBef>
                <a:spcPts val="14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5pPr>
              <a:defRPr sz="1200"/>
            </a:lvl5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Reassess the wound at the end of the case report period using the Triangle of Wound Assessment. Mention what happened to the wound based on the treatment given</a:t>
            </a:r>
            <a:b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</a:b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Note changes in: Size of the wound. Assessment parameters (e.g. cessation of infection signs, decreased exudate levels) Patient related issues (e.g. pain levels)</a:t>
            </a:r>
            <a:endParaRPr lang="en-GB" noProof="0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419754" y="1028774"/>
            <a:ext cx="6047770" cy="2489126"/>
          </a:xfrm>
        </p:spPr>
        <p:txBody>
          <a:bodyPr lIns="0" tIns="0" rIns="0" bIns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5pPr>
              <a:defRPr sz="1200"/>
            </a:lvl5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Mention which dressings were used and explain when and why these dressings were chosen (how it works on wound bed, wound edge and periwound skin) </a:t>
            </a:r>
            <a:b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</a:b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Mention other treatment methods used (e.g. compression therapy, barrier cream, etc.) and explain when and why these treatment methods were chosen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419754" y="8343583"/>
            <a:ext cx="860690" cy="317722"/>
          </a:xfrm>
        </p:spPr>
        <p:txBody>
          <a:bodyPr lIns="0" rIns="0">
            <a:normAutofit/>
          </a:bodyPr>
          <a:lstStyle>
            <a:lvl1pPr>
              <a:defRPr sz="1200"/>
            </a:lvl1pPr>
          </a:lstStyle>
          <a:p>
            <a:pPr lvl="0"/>
            <a:r>
              <a:rPr lang="da-DK" dirty="0"/>
              <a:t>Day xx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483713" y="8343301"/>
            <a:ext cx="882846" cy="317722"/>
          </a:xfrm>
        </p:spPr>
        <p:txBody>
          <a:bodyPr lIns="0" rIns="0">
            <a:normAutofit/>
          </a:bodyPr>
          <a:lstStyle>
            <a:lvl1pPr>
              <a:defRPr sz="1200"/>
            </a:lvl1pPr>
          </a:lstStyle>
          <a:p>
            <a:pPr lvl="0"/>
            <a:r>
              <a:rPr lang="da-DK" dirty="0"/>
              <a:t>Day xx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492970" y="8343583"/>
            <a:ext cx="878353" cy="317722"/>
          </a:xfrm>
        </p:spPr>
        <p:txBody>
          <a:bodyPr lIns="0" rIns="0">
            <a:normAutofit/>
          </a:bodyPr>
          <a:lstStyle>
            <a:lvl1pPr>
              <a:defRPr sz="1200"/>
            </a:lvl1pPr>
          </a:lstStyle>
          <a:p>
            <a:pPr lvl="0"/>
            <a:r>
              <a:rPr lang="da-DK" dirty="0"/>
              <a:t>Day xx</a:t>
            </a:r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23630" y="3648667"/>
            <a:ext cx="601074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0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4310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 userDrawn="1"/>
        </p:nvGrpSpPr>
        <p:grpSpPr>
          <a:xfrm>
            <a:off x="298040" y="1552397"/>
            <a:ext cx="6336704" cy="3360278"/>
            <a:chOff x="1403648" y="1065997"/>
            <a:chExt cx="6336704" cy="33602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065997"/>
              <a:ext cx="6336704" cy="336027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173119" y="2110730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Wound bed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00567" y="3092431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Wound edge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4616" y="3092431"/>
              <a:ext cx="82822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>
                  <a:solidFill>
                    <a:schemeClr val="bg1"/>
                  </a:solidFill>
                  <a:latin typeface="Coloplast" pitchFamily="50" charset="0"/>
                </a:rPr>
                <a:t>Periwound skin</a:t>
              </a:r>
              <a:endParaRPr lang="da-DK" sz="800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63397" y="2554063"/>
              <a:ext cx="828229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Coloplast" pitchFamily="50" charset="0"/>
                </a:rPr>
                <a:t>WOUND</a:t>
              </a:r>
              <a:endParaRPr lang="da-DK" sz="1000" b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92055" y="1212704"/>
              <a:ext cx="1815480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loplast" pitchFamily="50" charset="0"/>
                </a:rPr>
                <a:t>Wound bed assessment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Tissue type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Exudate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Infection</a:t>
              </a:r>
              <a:endParaRPr lang="da-DK" sz="11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08305" y="2927482"/>
              <a:ext cx="171156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loplast" pitchFamily="50" charset="0"/>
                </a:rPr>
                <a:t>Wound edge assessment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Maceration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Dehydration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Undermining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Thickened/rolled edges</a:t>
              </a:r>
              <a:endParaRPr lang="da-DK" sz="11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68251" y="2927482"/>
              <a:ext cx="1839284" cy="12003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loplast" pitchFamily="50" charset="0"/>
                </a:rPr>
                <a:t>Periwound skin assessment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Maceration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Excoriation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Dry skin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Hyperkeratosis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Callus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Coloplast" pitchFamily="50" charset="0"/>
                </a:rPr>
                <a:t>Eczema</a:t>
              </a:r>
              <a:endParaRPr lang="da-DK" sz="1100" i="1" dirty="0">
                <a:solidFill>
                  <a:schemeClr val="bg1"/>
                </a:solidFill>
                <a:latin typeface="Coloplast" pitchFamily="50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22" y="9081874"/>
            <a:ext cx="1655494" cy="37287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402091" y="5397723"/>
            <a:ext cx="1110096" cy="288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 dirty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02090" y="5661946"/>
            <a:ext cx="6045714" cy="2828423"/>
          </a:xfrm>
        </p:spPr>
        <p:txBody>
          <a:bodyPr lIns="0" tIns="0" rIns="0" bIns="0"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5pPr>
              <a:defRPr sz="1200"/>
            </a:lvl5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Include the benefits of using the selected products and treatment method (mention effects on wound bed, wound edge and periwound skin) </a:t>
            </a:r>
            <a:b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</a:br>
            <a:r>
              <a:rPr lang="en-GB" sz="1000" b="0" i="0" u="none" strike="noStrike" baseline="0" dirty="0">
                <a:solidFill>
                  <a:srgbClr val="333333"/>
                </a:solidFill>
                <a:latin typeface="Coloplast" pitchFamily="2" charset="0"/>
              </a:rPr>
              <a:t>Explain how using the Triangle of Wound Assessment and assessing all 3 areas of the wound (wound bed, wound edge and periwound skin) have allowed for better management and treatment of the wound</a:t>
            </a:r>
            <a:endParaRPr lang="en-GB" noProof="0" dirty="0"/>
          </a:p>
        </p:txBody>
      </p:sp>
      <p:sp>
        <p:nvSpPr>
          <p:cNvPr id="9" name="Content Placeholder 11"/>
          <p:cNvSpPr txBox="1">
            <a:spLocks/>
          </p:cNvSpPr>
          <p:nvPr userDrawn="1"/>
        </p:nvSpPr>
        <p:spPr>
          <a:xfrm>
            <a:off x="420776" y="904251"/>
            <a:ext cx="4024224" cy="2336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985" indent="-259985" algn="l" defTabSz="1320719" rtl="0" eaLnBrk="1" latinLnBrk="0" hangingPunct="1">
              <a:lnSpc>
                <a:spcPct val="100000"/>
              </a:lnSpc>
              <a:spcBef>
                <a:spcPts val="1446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3467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19970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8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79953" indent="-311982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1039938" indent="-259985" algn="l" defTabSz="1320719" rtl="0" eaLnBrk="1" latinLnBrk="0" hangingPunct="1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60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tissue type and exudate, write findings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200" i="0" baseline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other, m</a:t>
            </a:r>
            <a:r>
              <a:rPr lang="en-US" sz="1200" i="0" noProof="0" dirty="0">
                <a:latin typeface="Coloplas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ark “x” for findings from assessment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43" hasCustomPrompt="1"/>
          </p:nvPr>
        </p:nvSpPr>
        <p:spPr>
          <a:xfrm>
            <a:off x="5549538" y="2075986"/>
            <a:ext cx="852389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69" hasCustomPrompt="1"/>
          </p:nvPr>
        </p:nvSpPr>
        <p:spPr>
          <a:xfrm>
            <a:off x="2220822" y="3603976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2221941" y="3782275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71" hasCustomPrompt="1"/>
          </p:nvPr>
        </p:nvSpPr>
        <p:spPr>
          <a:xfrm>
            <a:off x="2221941" y="3955203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72" hasCustomPrompt="1"/>
          </p:nvPr>
        </p:nvSpPr>
        <p:spPr>
          <a:xfrm>
            <a:off x="2221941" y="4128130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73" hasCustomPrompt="1"/>
          </p:nvPr>
        </p:nvSpPr>
        <p:spPr>
          <a:xfrm>
            <a:off x="6257927" y="3615557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74" hasCustomPrompt="1"/>
          </p:nvPr>
        </p:nvSpPr>
        <p:spPr>
          <a:xfrm>
            <a:off x="6257927" y="3787719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75" hasCustomPrompt="1"/>
          </p:nvPr>
        </p:nvSpPr>
        <p:spPr>
          <a:xfrm>
            <a:off x="6257927" y="3959881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76" hasCustomPrompt="1"/>
          </p:nvPr>
        </p:nvSpPr>
        <p:spPr>
          <a:xfrm>
            <a:off x="6257927" y="4132043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77" hasCustomPrompt="1"/>
          </p:nvPr>
        </p:nvSpPr>
        <p:spPr>
          <a:xfrm>
            <a:off x="6257927" y="4304205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78" hasCustomPrompt="1"/>
          </p:nvPr>
        </p:nvSpPr>
        <p:spPr>
          <a:xfrm>
            <a:off x="6257927" y="4476369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80" hasCustomPrompt="1"/>
          </p:nvPr>
        </p:nvSpPr>
        <p:spPr>
          <a:xfrm>
            <a:off x="6257927" y="2247440"/>
            <a:ext cx="144000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.</a:t>
            </a:r>
            <a:endParaRPr lang="en-GB" dirty="0"/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81" hasCustomPrompt="1"/>
          </p:nvPr>
        </p:nvSpPr>
        <p:spPr>
          <a:xfrm>
            <a:off x="5549538" y="1904532"/>
            <a:ext cx="852389" cy="144000"/>
          </a:xfrm>
          <a:solidFill>
            <a:schemeClr val="bg1"/>
          </a:solidFill>
        </p:spPr>
        <p:txBody>
          <a:bodyPr anchor="ctr">
            <a:no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.</a:t>
            </a:r>
            <a:endParaRPr lang="en-GB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402090" y="648028"/>
            <a:ext cx="4144510" cy="2520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noProof="0" dirty="0">
                <a:solidFill>
                  <a:schemeClr val="tx2"/>
                </a:solidFill>
              </a:rPr>
              <a:t>Reassessment of the wound at the end of case period</a:t>
            </a:r>
          </a:p>
        </p:txBody>
      </p:sp>
      <p:sp>
        <p:nvSpPr>
          <p:cNvPr id="2" name="Rectangle: Rounded Corners 1"/>
          <p:cNvSpPr/>
          <p:nvPr userDrawn="1"/>
        </p:nvSpPr>
        <p:spPr>
          <a:xfrm>
            <a:off x="388906" y="8662428"/>
            <a:ext cx="180000" cy="180000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602697" y="8593512"/>
            <a:ext cx="58451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2"/>
                </a:solidFill>
              </a:rPr>
              <a:t>I hereby consent that Coloplast may freely use the information and photos in the case report. Please</a:t>
            </a:r>
            <a:r>
              <a:rPr lang="en-US" sz="1100" baseline="0" dirty="0">
                <a:solidFill>
                  <a:schemeClr val="bg2"/>
                </a:solidFill>
              </a:rPr>
              <a:t> double click on PDF icon to learn more </a:t>
            </a:r>
            <a:r>
              <a:rPr lang="en-US" sz="1100" baseline="0" dirty="0">
                <a:solidFill>
                  <a:schemeClr val="bg2"/>
                </a:solidFill>
                <a:sym typeface="Wingdings" panose="05000000000000000000" pitchFamily="2" charset="2"/>
              </a:rPr>
              <a:t></a:t>
            </a:r>
            <a:r>
              <a:rPr lang="en-US" sz="1100" dirty="0">
                <a:solidFill>
                  <a:schemeClr val="bg2"/>
                </a:solidFill>
              </a:rPr>
              <a:t> </a:t>
            </a:r>
            <a:endParaRPr lang="en-GB" sz="1100" dirty="0">
              <a:solidFill>
                <a:schemeClr val="bg2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83" hasCustomPrompt="1"/>
          </p:nvPr>
        </p:nvSpPr>
        <p:spPr>
          <a:xfrm>
            <a:off x="410326" y="8678826"/>
            <a:ext cx="137161" cy="147205"/>
          </a:xfr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.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423630" y="5207837"/>
            <a:ext cx="601074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15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6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38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70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15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14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403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108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789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813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252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767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218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148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186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238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231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284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690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07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2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lvl="0"/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DA02-7CC4-428E-9848-C659BB823509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76A4B-1F71-4720-ACBC-A3B8F4FA4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21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86" r:id="rId4"/>
    <p:sldLayoutId id="2147483673" r:id="rId5"/>
    <p:sldLayoutId id="2147483687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685800" rtl="0" eaLnBrk="1" fontAlgn="auto" latinLnBrk="0" hangingPunct="1">
        <a:lnSpc>
          <a:spcPct val="90000"/>
        </a:lnSpc>
        <a:spcBef>
          <a:spcPts val="7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>
          <a:solidFill>
            <a:schemeClr val="bg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bg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F7CEA-37C3-453A-92F8-D70EC547BCB3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ADD9E-2CDA-4DB7-8DAF-7905B45BC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4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9"/>
          </p:nvPr>
        </p:nvSpPr>
        <p:spPr/>
        <p:txBody>
          <a:bodyPr vert="horz" lIns="0" tIns="0" rIns="0" bIns="0" rtlCol="0">
            <a:normAutofit/>
          </a:bodyPr>
          <a:lstStyle/>
          <a:p>
            <a:pPr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240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7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2" name="Text Placeholder 71"/>
          <p:cNvSpPr>
            <a:spLocks noGrp="1"/>
          </p:cNvSpPr>
          <p:nvPr>
            <p:ph type="body" sz="quarter" idx="7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3" name="Text Placeholder 72"/>
          <p:cNvSpPr>
            <a:spLocks noGrp="1"/>
          </p:cNvSpPr>
          <p:nvPr>
            <p:ph type="body" sz="quarter" idx="7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4" name="Text Placeholder 73"/>
          <p:cNvSpPr>
            <a:spLocks noGrp="1"/>
          </p:cNvSpPr>
          <p:nvPr>
            <p:ph type="body" sz="quarter" idx="8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5" name="Text Placeholder 74"/>
          <p:cNvSpPr>
            <a:spLocks noGrp="1"/>
          </p:cNvSpPr>
          <p:nvPr>
            <p:ph type="body" sz="quarter" idx="8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6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8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8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9" name="Text Placeholder 78"/>
          <p:cNvSpPr>
            <a:spLocks noGrp="1"/>
          </p:cNvSpPr>
          <p:nvPr>
            <p:ph type="body" sz="quarter" idx="8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0" name="Text Placeholder 79"/>
          <p:cNvSpPr>
            <a:spLocks noGrp="1"/>
          </p:cNvSpPr>
          <p:nvPr>
            <p:ph type="body" sz="quarter" idx="9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1" name="Text Placeholder 80"/>
          <p:cNvSpPr>
            <a:spLocks noGrp="1"/>
          </p:cNvSpPr>
          <p:nvPr>
            <p:ph type="body" sz="quarter" idx="9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2" name="Text Placeholder 81"/>
          <p:cNvSpPr>
            <a:spLocks noGrp="1"/>
          </p:cNvSpPr>
          <p:nvPr>
            <p:ph type="body" sz="quarter" idx="9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3" name="Text Placeholder 82"/>
          <p:cNvSpPr>
            <a:spLocks noGrp="1"/>
          </p:cNvSpPr>
          <p:nvPr>
            <p:ph type="body" sz="quarter" idx="9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28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75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4"/>
          </p:nvPr>
        </p:nvSpPr>
        <p:spPr>
          <a:xfrm>
            <a:off x="396865" y="5719423"/>
            <a:ext cx="6045714" cy="282842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72"/>
          </p:nvPr>
        </p:nvSpPr>
        <p:spPr>
          <a:xfrm>
            <a:off x="2220822" y="4132043"/>
            <a:ext cx="144000" cy="144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7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7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7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8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8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56008"/>
              </p:ext>
            </p:extLst>
          </p:nvPr>
        </p:nvGraphicFramePr>
        <p:xfrm>
          <a:off x="3586268" y="8804875"/>
          <a:ext cx="260228" cy="54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showAsIcon="1" r:id="rId3" imgW="380880" imgH="792360" progId="Acrobat.Document.DC">
                  <p:embed/>
                </p:oleObj>
              </mc:Choice>
              <mc:Fallback>
                <p:oleObj name="Acrobat Document" showAsIcon="1" r:id="rId3" imgW="38088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6268" y="8804875"/>
                        <a:ext cx="260228" cy="54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Placeholder 6"/>
          <p:cNvSpPr>
            <a:spLocks noGrp="1"/>
          </p:cNvSpPr>
          <p:nvPr>
            <p:ph type="body" sz="quarter" idx="72"/>
          </p:nvPr>
        </p:nvSpPr>
        <p:spPr>
          <a:xfrm>
            <a:off x="402090" y="8676550"/>
            <a:ext cx="144000" cy="144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106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oloplast">
      <a:dk1>
        <a:sysClr val="windowText" lastClr="000000"/>
      </a:dk1>
      <a:lt1>
        <a:sysClr val="window" lastClr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9AA91C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B0AE659-6AE0-4494-B7F7-EFAC0CCC1AD4}">
  <we:reference id="wa104178141" version="3.10.0.197" store="en-US" storeType="OMEX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0</Words>
  <Application>Microsoft Office PowerPoint</Application>
  <PresentationFormat>A4 Paper (210x297 mm)</PresentationFormat>
  <Paragraphs>0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Calibri Light</vt:lpstr>
      <vt:lpstr>Coloplast</vt:lpstr>
      <vt:lpstr>Times New Roman</vt:lpstr>
      <vt:lpstr>Wingdings</vt:lpstr>
      <vt:lpstr>Office Theme</vt:lpstr>
      <vt:lpstr>Custom Design</vt:lpstr>
      <vt:lpstr>Adobe Acrobat Document</vt:lpstr>
      <vt:lpstr>think-cell Slide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Asim Mahmud</dc:creator>
  <cp:lastModifiedBy>Yuri Moore</cp:lastModifiedBy>
  <cp:revision>61</cp:revision>
  <dcterms:created xsi:type="dcterms:W3CDTF">2017-02-16T12:23:10Z</dcterms:created>
  <dcterms:modified xsi:type="dcterms:W3CDTF">2019-05-17T06:23:20Z</dcterms:modified>
</cp:coreProperties>
</file>